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48" r:id="rId3"/>
    <p:sldId id="261" r:id="rId4"/>
    <p:sldId id="354" r:id="rId5"/>
    <p:sldId id="259" r:id="rId6"/>
    <p:sldId id="262" r:id="rId7"/>
    <p:sldId id="263" r:id="rId8"/>
    <p:sldId id="270" r:id="rId9"/>
    <p:sldId id="338" r:id="rId10"/>
    <p:sldId id="339" r:id="rId11"/>
    <p:sldId id="340" r:id="rId12"/>
    <p:sldId id="352" r:id="rId13"/>
    <p:sldId id="342" r:id="rId14"/>
    <p:sldId id="343" r:id="rId15"/>
    <p:sldId id="344" r:id="rId16"/>
    <p:sldId id="345" r:id="rId17"/>
    <p:sldId id="346" r:id="rId18"/>
    <p:sldId id="278" r:id="rId19"/>
    <p:sldId id="319" r:id="rId20"/>
    <p:sldId id="320" r:id="rId21"/>
    <p:sldId id="337" r:id="rId22"/>
    <p:sldId id="321" r:id="rId23"/>
    <p:sldId id="322" r:id="rId24"/>
    <p:sldId id="330" r:id="rId25"/>
    <p:sldId id="331" r:id="rId26"/>
    <p:sldId id="351" r:id="rId27"/>
    <p:sldId id="279" r:id="rId28"/>
    <p:sldId id="268" r:id="rId29"/>
    <p:sldId id="325" r:id="rId30"/>
    <p:sldId id="329" r:id="rId31"/>
    <p:sldId id="328" r:id="rId32"/>
    <p:sldId id="327" r:id="rId33"/>
    <p:sldId id="324" r:id="rId34"/>
    <p:sldId id="326" r:id="rId35"/>
    <p:sldId id="347" r:id="rId36"/>
    <p:sldId id="287" r:id="rId37"/>
    <p:sldId id="269" r:id="rId38"/>
    <p:sldId id="291" r:id="rId39"/>
    <p:sldId id="293" r:id="rId40"/>
    <p:sldId id="294" r:id="rId41"/>
    <p:sldId id="295" r:id="rId42"/>
    <p:sldId id="296" r:id="rId43"/>
    <p:sldId id="353" r:id="rId44"/>
    <p:sldId id="298" r:id="rId45"/>
    <p:sldId id="332" r:id="rId46"/>
    <p:sldId id="333" r:id="rId47"/>
    <p:sldId id="335" r:id="rId48"/>
    <p:sldId id="316" r:id="rId49"/>
    <p:sldId id="31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55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2DF4-5366-4868-A909-590106394C3B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99183-C5E9-4864-A906-353FA469633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b="1" dirty="0" smtClean="0"/>
            <a:t>Vs</a:t>
          </a:r>
          <a:endParaRPr lang="en-US" sz="3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smtClean="0"/>
            <a:t>Responsible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smtClean="0"/>
            <a:t>Disclosure Program</a:t>
          </a:r>
          <a:endParaRPr lang="en-US" sz="3200" dirty="0"/>
        </a:p>
      </dgm:t>
    </dgm:pt>
    <dgm:pt modelId="{AF209948-C94B-431D-A615-59E14CC93225}" type="parTrans" cxnId="{DE9916EF-4A79-49AA-AF21-4C068F5551FD}">
      <dgm:prSet/>
      <dgm:spPr/>
      <dgm:t>
        <a:bodyPr/>
        <a:lstStyle/>
        <a:p>
          <a:endParaRPr lang="en-US"/>
        </a:p>
      </dgm:t>
    </dgm:pt>
    <dgm:pt modelId="{E81F7B3F-34B2-4018-93A8-96987265EE7D}" type="sibTrans" cxnId="{DE9916EF-4A79-49AA-AF21-4C068F5551FD}">
      <dgm:prSet/>
      <dgm:spPr/>
      <dgm:t>
        <a:bodyPr/>
        <a:lstStyle/>
        <a:p>
          <a:endParaRPr lang="en-US"/>
        </a:p>
      </dgm:t>
    </dgm:pt>
    <dgm:pt modelId="{B8395724-714E-49C2-AE9C-EDF6829AE07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200" b="1" dirty="0" smtClean="0"/>
            <a:t>Bug Bounty Program</a:t>
          </a:r>
          <a:endParaRPr lang="en-US" sz="3200" b="1" dirty="0"/>
        </a:p>
      </dgm:t>
    </dgm:pt>
    <dgm:pt modelId="{530C6121-AE5E-4512-8EC1-7B76608C7F5A}" type="parTrans" cxnId="{D72FCA50-BDC6-4B54-830A-6AAF28E0A9DA}">
      <dgm:prSet/>
      <dgm:spPr/>
      <dgm:t>
        <a:bodyPr/>
        <a:lstStyle/>
        <a:p>
          <a:endParaRPr lang="en-US"/>
        </a:p>
      </dgm:t>
    </dgm:pt>
    <dgm:pt modelId="{A01FE3D5-164A-4DF6-8394-6191895CF08C}" type="sibTrans" cxnId="{D72FCA50-BDC6-4B54-830A-6AAF28E0A9DA}">
      <dgm:prSet/>
      <dgm:spPr/>
      <dgm:t>
        <a:bodyPr/>
        <a:lstStyle/>
        <a:p>
          <a:endParaRPr lang="en-US"/>
        </a:p>
      </dgm:t>
    </dgm:pt>
    <dgm:pt modelId="{FE8C9DB2-DB52-48D3-835B-57C99A296F63}" type="pres">
      <dgm:prSet presAssocID="{36AF2DF4-5366-4868-A909-590106394C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C24E3-2A17-4113-94C9-DBAB29F05D28}" type="pres">
      <dgm:prSet presAssocID="{BA099183-C5E9-4864-A906-353FA4696339}" presName="boxAndChildren" presStyleCnt="0"/>
      <dgm:spPr/>
    </dgm:pt>
    <dgm:pt modelId="{DFEE17F6-3179-4526-BB3E-68889B4B5BD4}" type="pres">
      <dgm:prSet presAssocID="{BA099183-C5E9-4864-A906-353FA4696339}" presName="parentTextBox" presStyleLbl="node1" presStyleIdx="0" presStyleCnt="2" custLinFactNeighborX="-7232" custLinFactNeighborY="-3539"/>
      <dgm:spPr/>
      <dgm:t>
        <a:bodyPr/>
        <a:lstStyle/>
        <a:p>
          <a:endParaRPr lang="en-US"/>
        </a:p>
      </dgm:t>
    </dgm:pt>
    <dgm:pt modelId="{84245B54-8088-4C48-BC89-24E28C687ADA}" type="pres">
      <dgm:prSet presAssocID="{A01FE3D5-164A-4DF6-8394-6191895CF08C}" presName="sp" presStyleCnt="0"/>
      <dgm:spPr/>
    </dgm:pt>
    <dgm:pt modelId="{38E0D3A9-8B81-4E72-AFB7-0C133702DFD7}" type="pres">
      <dgm:prSet presAssocID="{B8395724-714E-49C2-AE9C-EDF6829AE073}" presName="arrowAndChildren" presStyleCnt="0"/>
      <dgm:spPr/>
    </dgm:pt>
    <dgm:pt modelId="{3D38FDEA-C193-4E38-9FC9-80DDF9E72A7A}" type="pres">
      <dgm:prSet presAssocID="{B8395724-714E-49C2-AE9C-EDF6829AE073}" presName="parentTextArrow" presStyleLbl="node1" presStyleIdx="1" presStyleCnt="2" custLinFactNeighborX="16544"/>
      <dgm:spPr/>
      <dgm:t>
        <a:bodyPr/>
        <a:lstStyle/>
        <a:p>
          <a:endParaRPr lang="en-US"/>
        </a:p>
      </dgm:t>
    </dgm:pt>
  </dgm:ptLst>
  <dgm:cxnLst>
    <dgm:cxn modelId="{D72FCA50-BDC6-4B54-830A-6AAF28E0A9DA}" srcId="{36AF2DF4-5366-4868-A909-590106394C3B}" destId="{B8395724-714E-49C2-AE9C-EDF6829AE073}" srcOrd="0" destOrd="0" parTransId="{530C6121-AE5E-4512-8EC1-7B76608C7F5A}" sibTransId="{A01FE3D5-164A-4DF6-8394-6191895CF08C}"/>
    <dgm:cxn modelId="{DE9916EF-4A79-49AA-AF21-4C068F5551FD}" srcId="{36AF2DF4-5366-4868-A909-590106394C3B}" destId="{BA099183-C5E9-4864-A906-353FA4696339}" srcOrd="1" destOrd="0" parTransId="{AF209948-C94B-431D-A615-59E14CC93225}" sibTransId="{E81F7B3F-34B2-4018-93A8-96987265EE7D}"/>
    <dgm:cxn modelId="{E7376FB8-0BA2-4D08-8A2B-413F1F4D373D}" type="presOf" srcId="{BA099183-C5E9-4864-A906-353FA4696339}" destId="{DFEE17F6-3179-4526-BB3E-68889B4B5BD4}" srcOrd="0" destOrd="0" presId="urn:microsoft.com/office/officeart/2005/8/layout/process4"/>
    <dgm:cxn modelId="{81F48BBC-C49E-42E9-9115-5E3A126D8BD4}" type="presOf" srcId="{36AF2DF4-5366-4868-A909-590106394C3B}" destId="{FE8C9DB2-DB52-48D3-835B-57C99A296F63}" srcOrd="0" destOrd="0" presId="urn:microsoft.com/office/officeart/2005/8/layout/process4"/>
    <dgm:cxn modelId="{72A8E2E3-4C4F-43D3-AD83-9196C151A999}" type="presOf" srcId="{B8395724-714E-49C2-AE9C-EDF6829AE073}" destId="{3D38FDEA-C193-4E38-9FC9-80DDF9E72A7A}" srcOrd="0" destOrd="0" presId="urn:microsoft.com/office/officeart/2005/8/layout/process4"/>
    <dgm:cxn modelId="{CDC2C535-EF1B-48E4-8611-88310D4C436D}" type="presParOf" srcId="{FE8C9DB2-DB52-48D3-835B-57C99A296F63}" destId="{D8EC24E3-2A17-4113-94C9-DBAB29F05D28}" srcOrd="0" destOrd="0" presId="urn:microsoft.com/office/officeart/2005/8/layout/process4"/>
    <dgm:cxn modelId="{F628C6C9-6ED3-4CAC-BCDF-4A60DB97BC74}" type="presParOf" srcId="{D8EC24E3-2A17-4113-94C9-DBAB29F05D28}" destId="{DFEE17F6-3179-4526-BB3E-68889B4B5BD4}" srcOrd="0" destOrd="0" presId="urn:microsoft.com/office/officeart/2005/8/layout/process4"/>
    <dgm:cxn modelId="{535293AD-31FE-4209-BB60-1B4E45987665}" type="presParOf" srcId="{FE8C9DB2-DB52-48D3-835B-57C99A296F63}" destId="{84245B54-8088-4C48-BC89-24E28C687ADA}" srcOrd="1" destOrd="0" presId="urn:microsoft.com/office/officeart/2005/8/layout/process4"/>
    <dgm:cxn modelId="{A7E35F4F-31B5-41DF-892F-E2A150B82F00}" type="presParOf" srcId="{FE8C9DB2-DB52-48D3-835B-57C99A296F63}" destId="{38E0D3A9-8B81-4E72-AFB7-0C133702DFD7}" srcOrd="2" destOrd="0" presId="urn:microsoft.com/office/officeart/2005/8/layout/process4"/>
    <dgm:cxn modelId="{B1240ADA-4E67-4272-B640-44836E2D2F8E}" type="presParOf" srcId="{38E0D3A9-8B81-4E72-AFB7-0C133702DFD7}" destId="{3D38FDEA-C193-4E38-9FC9-80DDF9E72A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E17F6-3179-4526-BB3E-68889B4B5BD4}">
      <dsp:nvSpPr>
        <dsp:cNvPr id="0" name=""/>
        <dsp:cNvSpPr/>
      </dsp:nvSpPr>
      <dsp:spPr>
        <a:xfrm>
          <a:off x="0" y="3194513"/>
          <a:ext cx="8128000" cy="214577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b="1" kern="1200" dirty="0" smtClean="0"/>
            <a:t>Vs</a:t>
          </a:r>
          <a:endParaRPr lang="en-US" sz="3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smtClean="0"/>
            <a:t>Responsible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smtClean="0"/>
            <a:t>Disclosure Program</a:t>
          </a:r>
          <a:endParaRPr lang="en-US" sz="3200" kern="1200" dirty="0"/>
        </a:p>
      </dsp:txBody>
      <dsp:txXfrm>
        <a:off x="0" y="3194513"/>
        <a:ext cx="8128000" cy="2145770"/>
      </dsp:txXfrm>
    </dsp:sp>
    <dsp:sp modelId="{3D38FDEA-C193-4E38-9FC9-80DDF9E72A7A}">
      <dsp:nvSpPr>
        <dsp:cNvPr id="0" name=""/>
        <dsp:cNvSpPr/>
      </dsp:nvSpPr>
      <dsp:spPr>
        <a:xfrm rot="10800000">
          <a:off x="0" y="2443"/>
          <a:ext cx="8128000" cy="3300195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Bug Bounty Program</a:t>
          </a:r>
          <a:endParaRPr lang="en-US" sz="3200" b="1" kern="1200" dirty="0"/>
        </a:p>
      </dsp:txBody>
      <dsp:txXfrm rot="10800000">
        <a:off x="0" y="2443"/>
        <a:ext cx="8128000" cy="2144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7603C-1DAC-428D-9E96-CBBADAF08B0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29ABF-7620-481D-A76E-9F284A36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9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0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5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3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5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9ABF-7620-481D-A76E-9F284A36E2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6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t="-47000" r="-30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5625-44E9-497F-9AAE-9AAE5F625BF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D8FC-CEB0-46EF-83E8-E9F287D5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ounty.com/" TargetMode="External"/><Relationship Id="rId2" Type="http://schemas.openxmlformats.org/officeDocument/2006/relationships/hyperlink" Target="https://bugcrowd.com/list-of-bug-bounty-program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zinahmed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fayhackingarticles.net/2012/10/yandex-bug-bounty-program-is-it-worth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.com/in/infosecmazinahmed" TargetMode="External"/><Relationship Id="rId2" Type="http://schemas.openxmlformats.org/officeDocument/2006/relationships/hyperlink" Target="https://mazinahmed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97" y="792551"/>
            <a:ext cx="11685970" cy="2480738"/>
          </a:xfrm>
          <a:noFill/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CC0000"/>
                </a:solidFill>
                <a:latin typeface="Constantia" panose="02030602050306030303" pitchFamily="18" charset="0"/>
              </a:rPr>
              <a:t>B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ug</a:t>
            </a:r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b="1" i="1" dirty="0">
                <a:solidFill>
                  <a:srgbClr val="CC0000"/>
                </a:solidFill>
                <a:latin typeface="Constantia" panose="02030602050306030303" pitchFamily="18" charset="0"/>
              </a:rPr>
              <a:t>B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ounty</a:t>
            </a:r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b="1" i="1" dirty="0">
                <a:solidFill>
                  <a:srgbClr val="CC0000"/>
                </a:solidFill>
                <a:latin typeface="Constantia" panose="02030602050306030303" pitchFamily="18" charset="0"/>
              </a:rPr>
              <a:t>H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unting</a:t>
            </a:r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for </a:t>
            </a:r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  </a:t>
            </a:r>
            <a:r>
              <a:rPr lang="en-US" b="1" dirty="0">
                <a:solidFill>
                  <a:srgbClr val="00B0F0"/>
                </a:solidFill>
                <a:latin typeface="Constantia" panose="02030602050306030303" pitchFamily="18" charset="0"/>
              </a:rPr>
              <a:t>C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ompanies &amp; </a:t>
            </a: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R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esearchers</a:t>
            </a:r>
            <a:endParaRPr lang="en-US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943" y="470174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2500" b="1" dirty="0">
                <a:solidFill>
                  <a:schemeClr val="tx1"/>
                </a:solidFill>
                <a:latin typeface="Constantia" panose="02030602050306030303" pitchFamily="18" charset="0"/>
              </a:rPr>
              <a:t>By:</a:t>
            </a:r>
          </a:p>
          <a:p>
            <a:pPr algn="l"/>
            <a:r>
              <a:rPr lang="en-US" sz="2500" b="1" dirty="0">
                <a:solidFill>
                  <a:schemeClr val="tx1"/>
                </a:solidFill>
                <a:latin typeface="Constantia" panose="02030602050306030303" pitchFamily="18" charset="0"/>
              </a:rPr>
              <a:t>       Mazin Ahmed</a:t>
            </a:r>
          </a:p>
          <a:p>
            <a:pPr algn="l"/>
            <a:r>
              <a:rPr lang="en-US" sz="2500" b="1" dirty="0">
                <a:solidFill>
                  <a:schemeClr val="tx1"/>
                </a:solidFill>
                <a:latin typeface="Constantia" panose="02030602050306030303" pitchFamily="18" charset="0"/>
              </a:rPr>
              <a:t>       @mazen160</a:t>
            </a:r>
          </a:p>
          <a:p>
            <a:pPr algn="l"/>
            <a:r>
              <a:rPr lang="en-US" sz="2500" b="1" dirty="0">
                <a:solidFill>
                  <a:schemeClr val="tx1"/>
                </a:solidFill>
                <a:latin typeface="Constantia" panose="02030602050306030303" pitchFamily="18" charset="0"/>
              </a:rPr>
              <a:t>       </a:t>
            </a:r>
            <a:r>
              <a:rPr lang="en-US" sz="25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mazin</a:t>
            </a:r>
            <a:r>
              <a:rPr lang="en-US" sz="2500" b="1" dirty="0">
                <a:solidFill>
                  <a:schemeClr val="tx1"/>
                </a:solidFill>
                <a:latin typeface="Constantia" panose="02030602050306030303" pitchFamily="18" charset="0"/>
              </a:rPr>
              <a:t> AT </a:t>
            </a:r>
            <a:r>
              <a:rPr lang="en-US" sz="25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mazinahmed</a:t>
            </a:r>
            <a:r>
              <a:rPr lang="en-US" sz="2500" b="1" dirty="0">
                <a:solidFill>
                  <a:schemeClr val="tx1"/>
                </a:solidFill>
                <a:latin typeface="Constantia" panose="02030602050306030303" pitchFamily="18" charset="0"/>
              </a:rPr>
              <a:t> DOT 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3279" y="3871406"/>
            <a:ext cx="8297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C000"/>
                </a:solidFill>
                <a:latin typeface="Constantia" panose="02030602050306030303" pitchFamily="18" charset="0"/>
                <a:ea typeface="+mj-ea"/>
                <a:cs typeface="+mj-cs"/>
              </a:rPr>
              <a:t>Bounty Hunting in Sudan and Abroad</a:t>
            </a:r>
          </a:p>
        </p:txBody>
      </p:sp>
    </p:spTree>
    <p:extLst>
      <p:ext uri="{BB962C8B-B14F-4D97-AF65-F5344CB8AC3E}">
        <p14:creationId xmlns:p14="http://schemas.microsoft.com/office/powerpoint/2010/main" val="29935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2246934"/>
            <a:ext cx="10515600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 Bug Bounty Programs?</a:t>
            </a:r>
            <a:b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(Researcher’s Wise)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16008"/>
          <a:stretch/>
        </p:blipFill>
        <p:spPr>
          <a:xfrm>
            <a:off x="6983893" y="4333462"/>
            <a:ext cx="4969568" cy="2319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6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2366205"/>
            <a:ext cx="10982740" cy="1325563"/>
          </a:xfrm>
        </p:spPr>
        <p:txBody>
          <a:bodyPr>
            <a:noAutofit/>
          </a:bodyPr>
          <a:lstStyle/>
          <a:p>
            <a:r>
              <a:rPr lang="en-US" sz="5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Popular Bug Bounty Platforms</a:t>
            </a:r>
          </a:p>
        </p:txBody>
      </p:sp>
    </p:spTree>
    <p:extLst>
      <p:ext uri="{BB962C8B-B14F-4D97-AF65-F5344CB8AC3E}">
        <p14:creationId xmlns:p14="http://schemas.microsoft.com/office/powerpoint/2010/main" val="27326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64" y="580469"/>
            <a:ext cx="2951336" cy="1450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2423877" y="33245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Popular Bug Bounty Platforms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Bugcrowd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202" y="2236444"/>
            <a:ext cx="10515600" cy="43513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First ever public bug bounty platform.</a:t>
            </a:r>
          </a:p>
          <a:p>
            <a:r>
              <a:rPr lang="en-US"/>
              <a:t>37,000+ researchers/hackers. </a:t>
            </a:r>
          </a:p>
          <a:p>
            <a:r>
              <a:rPr lang="en-US"/>
              <a:t>Largest-ever security team.</a:t>
            </a:r>
          </a:p>
          <a:p>
            <a:r>
              <a:rPr lang="en-US"/>
              <a:t>Offers managed – unmanaged - on-going - time-limited – public - private bug bounties.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Popular Bug Bounty Platforms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Hacker One</a:t>
            </a:r>
            <a:endParaRPr lang="en-US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236444"/>
            <a:ext cx="10515600" cy="43513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 “security inbox” for companies, and a bug bounty platform.</a:t>
            </a:r>
          </a:p>
          <a:p>
            <a:r>
              <a:rPr lang="en-US" dirty="0"/>
              <a:t>The client handles the submissions validating process.</a:t>
            </a:r>
          </a:p>
          <a:p>
            <a:r>
              <a:rPr lang="en-US" dirty="0"/>
              <a:t>Around </a:t>
            </a:r>
            <a:r>
              <a:rPr lang="en-US" dirty="0">
                <a:latin typeface="+mn-lt"/>
              </a:rPr>
              <a:t>3700</a:t>
            </a:r>
            <a:r>
              <a:rPr lang="en-US" dirty="0"/>
              <a:t> researchers were thanked in the platform.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3" r="646" b="21958"/>
          <a:stretch/>
        </p:blipFill>
        <p:spPr>
          <a:xfrm>
            <a:off x="7316857" y="1457739"/>
            <a:ext cx="4107792" cy="77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23" y="14913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Popular Bug Bounty Platforms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Synack</a:t>
            </a:r>
            <a:endParaRPr lang="en-US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76" y="2304170"/>
            <a:ext cx="10972800" cy="406549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Only </a:t>
            </a:r>
            <a:r>
              <a:rPr lang="en-US" sz="4000" dirty="0"/>
              <a:t>hires the </a:t>
            </a:r>
            <a:r>
              <a:rPr lang="en-US" sz="4000" i="1" dirty="0"/>
              <a:t>best of best.</a:t>
            </a:r>
          </a:p>
          <a:p>
            <a:r>
              <a:rPr lang="en-US" sz="4000" dirty="0"/>
              <a:t>requiring written exams, practical exams, and background-checks for researchers. </a:t>
            </a:r>
          </a:p>
          <a:p>
            <a:r>
              <a:rPr lang="en-US" sz="4000" dirty="0"/>
              <a:t>Larger payouts than its competitors.</a:t>
            </a:r>
          </a:p>
          <a:p>
            <a:r>
              <a:rPr lang="en-US" sz="4000" dirty="0"/>
              <a:t>Private number of researchers, private clients.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683"/>
          <a:stretch/>
        </p:blipFill>
        <p:spPr>
          <a:xfrm>
            <a:off x="7371329" y="904147"/>
            <a:ext cx="4253947" cy="140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08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Popular Bug Bounty Platforms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Cobalt.IO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/>
              <a:t>Bug Bounty Platform + Crowdsourced</a:t>
            </a:r>
          </a:p>
          <a:p>
            <a:pPr marL="0" indent="0">
              <a:buNone/>
            </a:pPr>
            <a:r>
              <a:rPr lang="en-US" sz="4000" dirty="0" err="1"/>
              <a:t>Pentesting</a:t>
            </a:r>
            <a:r>
              <a:rPr lang="en-US" sz="4000" dirty="0"/>
              <a:t> Services.</a:t>
            </a:r>
          </a:p>
          <a:p>
            <a:r>
              <a:rPr lang="en-US" sz="4000" dirty="0"/>
              <a:t>Different </a:t>
            </a:r>
            <a:r>
              <a:rPr lang="en-US" sz="4000" dirty="0" err="1"/>
              <a:t>pentesting</a:t>
            </a:r>
            <a:r>
              <a:rPr lang="en-US" sz="4000" dirty="0"/>
              <a:t> + bounties services.</a:t>
            </a:r>
          </a:p>
          <a:p>
            <a:r>
              <a:rPr lang="en-US" sz="4000" dirty="0"/>
              <a:t>A team of 5000 researchers, 200 vetted researchers, 329 submitted valid reports.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12" y="1515379"/>
            <a:ext cx="2051847" cy="196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17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Popular Bug Bounty Platforms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ZeroCopter</a:t>
            </a:r>
            <a:endParaRPr lang="en-US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543187"/>
            <a:ext cx="11008658" cy="48576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Amsterdam-based </a:t>
            </a:r>
            <a:r>
              <a:rPr lang="en-US" sz="4000" dirty="0"/>
              <a:t>bug bounty platform.</a:t>
            </a:r>
          </a:p>
          <a:p>
            <a:r>
              <a:rPr lang="en-US" sz="4000" dirty="0"/>
              <a:t>Invite-only platform for researchers.</a:t>
            </a:r>
          </a:p>
          <a:p>
            <a:r>
              <a:rPr lang="en-US" sz="4000" dirty="0"/>
              <a:t>Around 100 chosen researchers.</a:t>
            </a:r>
          </a:p>
          <a:p>
            <a:r>
              <a:rPr lang="en-US" sz="4000" dirty="0"/>
              <a:t>Handles all reports (aka managed bounty programs).</a:t>
            </a:r>
          </a:p>
          <a:p>
            <a:r>
              <a:rPr lang="en-US" sz="4000" dirty="0"/>
              <a:t>Run scanners on systems to find hanging fruits before launching the program.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86" y="2162767"/>
            <a:ext cx="2928731" cy="141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73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Self-Hosted Bug Bounty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Can be done by handling reports by emails, forms, etc...</a:t>
            </a:r>
          </a:p>
          <a:p>
            <a:pPr algn="l"/>
            <a:r>
              <a:rPr lang="en-US" sz="3600" dirty="0"/>
              <a:t>Less opportunity of having hackers noticing it, (unless the company is very well-known)</a:t>
            </a:r>
          </a:p>
          <a:p>
            <a:r>
              <a:rPr lang="en-US" sz="3600" dirty="0"/>
              <a:t>Example: Facebook, Google, </a:t>
            </a:r>
            <a:r>
              <a:rPr lang="en-US" sz="3600" dirty="0" smtClean="0"/>
              <a:t>PayPal, </a:t>
            </a:r>
            <a:r>
              <a:rPr lang="en-US" sz="3600" dirty="0"/>
              <a:t>United Airlines)</a:t>
            </a:r>
          </a:p>
          <a:p>
            <a:pPr algn="l"/>
            <a:r>
              <a:rPr lang="en-US" sz="3600" dirty="0" err="1" smtClean="0"/>
              <a:t>Bugcrowd</a:t>
            </a:r>
            <a:r>
              <a:rPr lang="en-US" sz="3600" dirty="0" smtClean="0"/>
              <a:t> </a:t>
            </a:r>
            <a:r>
              <a:rPr lang="en-US" sz="3600" dirty="0"/>
              <a:t>hosts a list of self-hosted bounty programs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https://bugcrowd.com/list-of-bug-bounty-programs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https://firebounty.com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80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494" y="2420471"/>
            <a:ext cx="5827059" cy="12712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&amp; Notes</a:t>
            </a:r>
          </a:p>
        </p:txBody>
      </p:sp>
    </p:spTree>
    <p:extLst>
      <p:ext uri="{BB962C8B-B14F-4D97-AF65-F5344CB8AC3E}">
        <p14:creationId xmlns:p14="http://schemas.microsoft.com/office/powerpoint/2010/main" val="1826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10" y="2366203"/>
            <a:ext cx="10515600" cy="1325563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&amp; Notes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845" y="3669294"/>
            <a:ext cx="8375374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Companies</a:t>
            </a:r>
          </a:p>
        </p:txBody>
      </p:sp>
    </p:spTree>
    <p:extLst>
      <p:ext uri="{BB962C8B-B14F-4D97-AF65-F5344CB8AC3E}">
        <p14:creationId xmlns:p14="http://schemas.microsoft.com/office/powerpoint/2010/main" val="37039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01" y="-13929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onstantia" panose="02030602050306030303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206" y="781167"/>
            <a:ext cx="10754530" cy="55837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  <a:defRPr/>
            </a:pPr>
            <a:r>
              <a:rPr lang="en-US" sz="3000" b="1" dirty="0" err="1">
                <a:solidFill>
                  <a:srgbClr val="FFC000"/>
                </a:solidFill>
              </a:rPr>
              <a:t>Mazin</a:t>
            </a:r>
            <a:r>
              <a:rPr lang="en-US" sz="3000" b="1" dirty="0">
                <a:solidFill>
                  <a:srgbClr val="FFC000"/>
                </a:solidFill>
              </a:rPr>
              <a:t> Ahmed</a:t>
            </a:r>
          </a:p>
          <a:p>
            <a:pPr lvl="1"/>
            <a:r>
              <a:rPr lang="en-US" dirty="0"/>
              <a:t>Freelancing </a:t>
            </a:r>
            <a:r>
              <a:rPr lang="en-US" b="1" dirty="0"/>
              <a:t>Information Security Specialist </a:t>
            </a:r>
            <a:r>
              <a:rPr lang="en-US" dirty="0"/>
              <a:t>/ </a:t>
            </a:r>
            <a:r>
              <a:rPr lang="en-US" b="1" dirty="0"/>
              <a:t>Penetration Tester</a:t>
            </a:r>
            <a:endParaRPr lang="en-US" dirty="0"/>
          </a:p>
          <a:p>
            <a:pPr lvl="1"/>
            <a:r>
              <a:rPr lang="en-US" dirty="0"/>
              <a:t>Freelancing Security Researcher at </a:t>
            </a:r>
            <a:r>
              <a:rPr lang="en-US" b="1" dirty="0" err="1"/>
              <a:t>Bugcrowd</a:t>
            </a:r>
            <a:r>
              <a:rPr lang="en-US" b="1" dirty="0"/>
              <a:t>, </a:t>
            </a:r>
            <a:r>
              <a:rPr lang="en-US" b="1" dirty="0" err="1"/>
              <a:t>Inc</a:t>
            </a:r>
            <a:endParaRPr lang="en-US" b="1" dirty="0"/>
          </a:p>
          <a:p>
            <a:pPr lvl="1"/>
            <a:r>
              <a:rPr lang="en-US" dirty="0"/>
              <a:t>Security Contributor at </a:t>
            </a:r>
            <a:r>
              <a:rPr lang="en-US" b="1" dirty="0" err="1"/>
              <a:t>ProtonMail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Interested in web-security, networks-security, WAF evasions, mobile-security, responsible disclosure, and software automation.</a:t>
            </a:r>
          </a:p>
          <a:p>
            <a:pPr lvl="1"/>
            <a:r>
              <a:rPr lang="en-US" dirty="0"/>
              <a:t>One of top 50 researchers at </a:t>
            </a:r>
            <a:r>
              <a:rPr lang="en-US" dirty="0" err="1"/>
              <a:t>Bugcrowd</a:t>
            </a:r>
            <a:r>
              <a:rPr lang="en-US" dirty="0"/>
              <a:t> out of 37,000+ researchers.</a:t>
            </a:r>
          </a:p>
          <a:p>
            <a:pPr lvl="1"/>
            <a:r>
              <a:rPr lang="en-US" dirty="0"/>
              <a:t>Acknowledged by Facebook, Twitter, Oracle, LinkedIn, and many…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You can read more at </a:t>
            </a:r>
            <a:r>
              <a:rPr lang="en-US" sz="2800" dirty="0">
                <a:hlinkClick r:id="rId2"/>
              </a:rPr>
              <a:t>https://mazinahmed.net</a:t>
            </a:r>
            <a:endParaRPr lang="en-US" sz="28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7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&amp; Notes (for Companies)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/>
              <a:t>Bug Bounties do not replace traditional security assessment.</a:t>
            </a:r>
          </a:p>
          <a:p>
            <a:endParaRPr lang="en-US" sz="4000" dirty="0"/>
          </a:p>
          <a:p>
            <a:r>
              <a:rPr lang="en-US" sz="4000" dirty="0"/>
              <a:t>Before getting into bug bounties:</a:t>
            </a:r>
          </a:p>
          <a:p>
            <a:pPr lvl="1"/>
            <a:r>
              <a:rPr lang="en-US" dirty="0"/>
              <a:t>Evaluate your systems and networks.</a:t>
            </a:r>
          </a:p>
          <a:p>
            <a:pPr lvl="1"/>
            <a:r>
              <a:rPr lang="en-US" dirty="0"/>
              <a:t>Perform internal vulnerability assessments</a:t>
            </a:r>
          </a:p>
          <a:p>
            <a:pPr lvl="1"/>
            <a:r>
              <a:rPr lang="en-US" dirty="0"/>
              <a:t>Fix everything!</a:t>
            </a:r>
          </a:p>
        </p:txBody>
      </p:sp>
    </p:spTree>
    <p:extLst>
      <p:ext uri="{BB962C8B-B14F-4D97-AF65-F5344CB8AC3E}">
        <p14:creationId xmlns:p14="http://schemas.microsoft.com/office/powerpoint/2010/main" val="28658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671" y="100391"/>
            <a:ext cx="109728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Tips &amp; Notes (for Companies)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1800191"/>
              </p:ext>
            </p:extLst>
          </p:nvPr>
        </p:nvGraphicFramePr>
        <p:xfrm>
          <a:off x="2085788" y="11345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5412" y="369332"/>
            <a:ext cx="6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Vs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3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9" y="0"/>
            <a:ext cx="109728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&amp; Notes (for Companies)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93693" y="737360"/>
            <a:ext cx="5302862" cy="6157957"/>
            <a:chOff x="2493693" y="737360"/>
            <a:chExt cx="5302862" cy="6157957"/>
          </a:xfrm>
        </p:grpSpPr>
        <p:grpSp>
          <p:nvGrpSpPr>
            <p:cNvPr id="17" name="Group 16"/>
            <p:cNvGrpSpPr/>
            <p:nvPr/>
          </p:nvGrpSpPr>
          <p:grpSpPr>
            <a:xfrm>
              <a:off x="2493693" y="824751"/>
              <a:ext cx="5302862" cy="5636311"/>
              <a:chOff x="2493693" y="824751"/>
              <a:chExt cx="5302862" cy="5636311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4696584" y="3361091"/>
                <a:ext cx="3099971" cy="3099971"/>
              </a:xfrm>
              <a:custGeom>
                <a:avLst/>
                <a:gdLst>
                  <a:gd name="connsiteX0" fmla="*/ 2200373 w 3099971"/>
                  <a:gd name="connsiteY0" fmla="*/ 494255 h 3099971"/>
                  <a:gd name="connsiteX1" fmla="*/ 2441501 w 3099971"/>
                  <a:gd name="connsiteY1" fmla="*/ 291913 h 3099971"/>
                  <a:gd name="connsiteX2" fmla="*/ 2634135 w 3099971"/>
                  <a:gd name="connsiteY2" fmla="*/ 453552 h 3099971"/>
                  <a:gd name="connsiteX3" fmla="*/ 2476739 w 3099971"/>
                  <a:gd name="connsiteY3" fmla="*/ 726153 h 3099971"/>
                  <a:gd name="connsiteX4" fmla="*/ 2726822 w 3099971"/>
                  <a:gd name="connsiteY4" fmla="*/ 1159309 h 3099971"/>
                  <a:gd name="connsiteX5" fmla="*/ 3041600 w 3099971"/>
                  <a:gd name="connsiteY5" fmla="*/ 1159301 h 3099971"/>
                  <a:gd name="connsiteX6" fmla="*/ 3085266 w 3099971"/>
                  <a:gd name="connsiteY6" fmla="*/ 1406947 h 3099971"/>
                  <a:gd name="connsiteX7" fmla="*/ 2789469 w 3099971"/>
                  <a:gd name="connsiteY7" fmla="*/ 1514599 h 3099971"/>
                  <a:gd name="connsiteX8" fmla="*/ 2702616 w 3099971"/>
                  <a:gd name="connsiteY8" fmla="*/ 2007166 h 3099971"/>
                  <a:gd name="connsiteX9" fmla="*/ 2943755 w 3099971"/>
                  <a:gd name="connsiteY9" fmla="*/ 2209495 h 3099971"/>
                  <a:gd name="connsiteX10" fmla="*/ 2818022 w 3099971"/>
                  <a:gd name="connsiteY10" fmla="*/ 2427271 h 3099971"/>
                  <a:gd name="connsiteX11" fmla="*/ 2522231 w 3099971"/>
                  <a:gd name="connsiteY11" fmla="*/ 2319603 h 3099971"/>
                  <a:gd name="connsiteX12" fmla="*/ 2139082 w 3099971"/>
                  <a:gd name="connsiteY12" fmla="*/ 2641103 h 3099971"/>
                  <a:gd name="connsiteX13" fmla="*/ 2193750 w 3099971"/>
                  <a:gd name="connsiteY13" fmla="*/ 2951097 h 3099971"/>
                  <a:gd name="connsiteX14" fmla="*/ 1957450 w 3099971"/>
                  <a:gd name="connsiteY14" fmla="*/ 3037103 h 3099971"/>
                  <a:gd name="connsiteX15" fmla="*/ 1800068 w 3099971"/>
                  <a:gd name="connsiteY15" fmla="*/ 2764494 h 3099971"/>
                  <a:gd name="connsiteX16" fmla="*/ 1299903 w 3099971"/>
                  <a:gd name="connsiteY16" fmla="*/ 2764494 h 3099971"/>
                  <a:gd name="connsiteX17" fmla="*/ 1142521 w 3099971"/>
                  <a:gd name="connsiteY17" fmla="*/ 3037103 h 3099971"/>
                  <a:gd name="connsiteX18" fmla="*/ 906221 w 3099971"/>
                  <a:gd name="connsiteY18" fmla="*/ 2951097 h 3099971"/>
                  <a:gd name="connsiteX19" fmla="*/ 960889 w 3099971"/>
                  <a:gd name="connsiteY19" fmla="*/ 2641103 h 3099971"/>
                  <a:gd name="connsiteX20" fmla="*/ 577740 w 3099971"/>
                  <a:gd name="connsiteY20" fmla="*/ 2319603 h 3099971"/>
                  <a:gd name="connsiteX21" fmla="*/ 281949 w 3099971"/>
                  <a:gd name="connsiteY21" fmla="*/ 2427271 h 3099971"/>
                  <a:gd name="connsiteX22" fmla="*/ 156216 w 3099971"/>
                  <a:gd name="connsiteY22" fmla="*/ 2209495 h 3099971"/>
                  <a:gd name="connsiteX23" fmla="*/ 397355 w 3099971"/>
                  <a:gd name="connsiteY23" fmla="*/ 2007166 h 3099971"/>
                  <a:gd name="connsiteX24" fmla="*/ 310502 w 3099971"/>
                  <a:gd name="connsiteY24" fmla="*/ 1514599 h 3099971"/>
                  <a:gd name="connsiteX25" fmla="*/ 14705 w 3099971"/>
                  <a:gd name="connsiteY25" fmla="*/ 1406947 h 3099971"/>
                  <a:gd name="connsiteX26" fmla="*/ 58371 w 3099971"/>
                  <a:gd name="connsiteY26" fmla="*/ 1159301 h 3099971"/>
                  <a:gd name="connsiteX27" fmla="*/ 373149 w 3099971"/>
                  <a:gd name="connsiteY27" fmla="*/ 1159310 h 3099971"/>
                  <a:gd name="connsiteX28" fmla="*/ 623232 w 3099971"/>
                  <a:gd name="connsiteY28" fmla="*/ 726154 h 3099971"/>
                  <a:gd name="connsiteX29" fmla="*/ 465836 w 3099971"/>
                  <a:gd name="connsiteY29" fmla="*/ 453552 h 3099971"/>
                  <a:gd name="connsiteX30" fmla="*/ 658470 w 3099971"/>
                  <a:gd name="connsiteY30" fmla="*/ 291913 h 3099971"/>
                  <a:gd name="connsiteX31" fmla="*/ 899598 w 3099971"/>
                  <a:gd name="connsiteY31" fmla="*/ 494255 h 3099971"/>
                  <a:gd name="connsiteX32" fmla="*/ 1369600 w 3099971"/>
                  <a:gd name="connsiteY32" fmla="*/ 323188 h 3099971"/>
                  <a:gd name="connsiteX33" fmla="*/ 1424253 w 3099971"/>
                  <a:gd name="connsiteY33" fmla="*/ 13191 h 3099971"/>
                  <a:gd name="connsiteX34" fmla="*/ 1675718 w 3099971"/>
                  <a:gd name="connsiteY34" fmla="*/ 13191 h 3099971"/>
                  <a:gd name="connsiteX35" fmla="*/ 1730371 w 3099971"/>
                  <a:gd name="connsiteY35" fmla="*/ 323188 h 3099971"/>
                  <a:gd name="connsiteX36" fmla="*/ 2200373 w 3099971"/>
                  <a:gd name="connsiteY36" fmla="*/ 494255 h 309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099971" h="3099971">
                    <a:moveTo>
                      <a:pt x="2200373" y="494255"/>
                    </a:moveTo>
                    <a:lnTo>
                      <a:pt x="2441501" y="291913"/>
                    </a:lnTo>
                    <a:lnTo>
                      <a:pt x="2634135" y="453552"/>
                    </a:lnTo>
                    <a:lnTo>
                      <a:pt x="2476739" y="726153"/>
                    </a:lnTo>
                    <a:cubicBezTo>
                      <a:pt x="2588657" y="852053"/>
                      <a:pt x="2673748" y="999436"/>
                      <a:pt x="2726822" y="1159309"/>
                    </a:cubicBezTo>
                    <a:lnTo>
                      <a:pt x="3041600" y="1159301"/>
                    </a:lnTo>
                    <a:lnTo>
                      <a:pt x="3085266" y="1406947"/>
                    </a:lnTo>
                    <a:lnTo>
                      <a:pt x="2789469" y="1514599"/>
                    </a:lnTo>
                    <a:cubicBezTo>
                      <a:pt x="2794276" y="1682983"/>
                      <a:pt x="2764724" y="1850581"/>
                      <a:pt x="2702616" y="2007166"/>
                    </a:cubicBezTo>
                    <a:lnTo>
                      <a:pt x="2943755" y="2209495"/>
                    </a:lnTo>
                    <a:lnTo>
                      <a:pt x="2818022" y="2427271"/>
                    </a:lnTo>
                    <a:lnTo>
                      <a:pt x="2522231" y="2319603"/>
                    </a:lnTo>
                    <a:cubicBezTo>
                      <a:pt x="2417678" y="2451683"/>
                      <a:pt x="2287311" y="2561074"/>
                      <a:pt x="2139082" y="2641103"/>
                    </a:cubicBezTo>
                    <a:lnTo>
                      <a:pt x="2193750" y="2951097"/>
                    </a:lnTo>
                    <a:lnTo>
                      <a:pt x="1957450" y="3037103"/>
                    </a:lnTo>
                    <a:lnTo>
                      <a:pt x="1800068" y="2764494"/>
                    </a:lnTo>
                    <a:cubicBezTo>
                      <a:pt x="1635077" y="2798468"/>
                      <a:pt x="1464894" y="2798468"/>
                      <a:pt x="1299903" y="2764494"/>
                    </a:cubicBezTo>
                    <a:lnTo>
                      <a:pt x="1142521" y="3037103"/>
                    </a:lnTo>
                    <a:lnTo>
                      <a:pt x="906221" y="2951097"/>
                    </a:lnTo>
                    <a:lnTo>
                      <a:pt x="960889" y="2641103"/>
                    </a:lnTo>
                    <a:cubicBezTo>
                      <a:pt x="812661" y="2561074"/>
                      <a:pt x="682293" y="2451683"/>
                      <a:pt x="577740" y="2319603"/>
                    </a:cubicBezTo>
                    <a:lnTo>
                      <a:pt x="281949" y="2427271"/>
                    </a:lnTo>
                    <a:lnTo>
                      <a:pt x="156216" y="2209495"/>
                    </a:lnTo>
                    <a:lnTo>
                      <a:pt x="397355" y="2007166"/>
                    </a:lnTo>
                    <a:cubicBezTo>
                      <a:pt x="335247" y="1850581"/>
                      <a:pt x="305695" y="1682983"/>
                      <a:pt x="310502" y="1514599"/>
                    </a:cubicBezTo>
                    <a:lnTo>
                      <a:pt x="14705" y="1406947"/>
                    </a:lnTo>
                    <a:lnTo>
                      <a:pt x="58371" y="1159301"/>
                    </a:lnTo>
                    <a:lnTo>
                      <a:pt x="373149" y="1159310"/>
                    </a:lnTo>
                    <a:cubicBezTo>
                      <a:pt x="426222" y="999437"/>
                      <a:pt x="511314" y="852054"/>
                      <a:pt x="623232" y="726154"/>
                    </a:cubicBezTo>
                    <a:lnTo>
                      <a:pt x="465836" y="453552"/>
                    </a:lnTo>
                    <a:lnTo>
                      <a:pt x="658470" y="291913"/>
                    </a:lnTo>
                    <a:lnTo>
                      <a:pt x="899598" y="494255"/>
                    </a:lnTo>
                    <a:cubicBezTo>
                      <a:pt x="1043019" y="405900"/>
                      <a:pt x="1202939" y="347694"/>
                      <a:pt x="1369600" y="323188"/>
                    </a:cubicBezTo>
                    <a:lnTo>
                      <a:pt x="1424253" y="13191"/>
                    </a:lnTo>
                    <a:lnTo>
                      <a:pt x="1675718" y="13191"/>
                    </a:lnTo>
                    <a:lnTo>
                      <a:pt x="1730371" y="323188"/>
                    </a:lnTo>
                    <a:cubicBezTo>
                      <a:pt x="1897032" y="347693"/>
                      <a:pt x="2056952" y="405899"/>
                      <a:pt x="2200373" y="494255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648632" tIns="751553" rIns="648632" bIns="805768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/>
                  <a:t>[Preferably] </a:t>
                </a:r>
                <a:r>
                  <a:rPr lang="en-US" sz="2400" kern="1200" dirty="0" smtClean="0"/>
                  <a:t>Start with a bug bounty platform.</a:t>
                </a:r>
                <a:endParaRPr lang="en-US" sz="2400" kern="1200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776514" y="2492188"/>
                <a:ext cx="2483701" cy="2390707"/>
              </a:xfrm>
              <a:custGeom>
                <a:avLst/>
                <a:gdLst>
                  <a:gd name="connsiteX0" fmla="*/ 1686941 w 2254524"/>
                  <a:gd name="connsiteY0" fmla="*/ 571014 h 2254524"/>
                  <a:gd name="connsiteX1" fmla="*/ 2019559 w 2254524"/>
                  <a:gd name="connsiteY1" fmla="*/ 470769 h 2254524"/>
                  <a:gd name="connsiteX2" fmla="*/ 2141951 w 2254524"/>
                  <a:gd name="connsiteY2" fmla="*/ 682757 h 2254524"/>
                  <a:gd name="connsiteX3" fmla="*/ 1888827 w 2254524"/>
                  <a:gd name="connsiteY3" fmla="*/ 920690 h 2254524"/>
                  <a:gd name="connsiteX4" fmla="*/ 1888827 w 2254524"/>
                  <a:gd name="connsiteY4" fmla="*/ 1333834 h 2254524"/>
                  <a:gd name="connsiteX5" fmla="*/ 2141951 w 2254524"/>
                  <a:gd name="connsiteY5" fmla="*/ 1571767 h 2254524"/>
                  <a:gd name="connsiteX6" fmla="*/ 2019559 w 2254524"/>
                  <a:gd name="connsiteY6" fmla="*/ 1783755 h 2254524"/>
                  <a:gd name="connsiteX7" fmla="*/ 1686941 w 2254524"/>
                  <a:gd name="connsiteY7" fmla="*/ 1683510 h 2254524"/>
                  <a:gd name="connsiteX8" fmla="*/ 1329148 w 2254524"/>
                  <a:gd name="connsiteY8" fmla="*/ 1890082 h 2254524"/>
                  <a:gd name="connsiteX9" fmla="*/ 1249653 w 2254524"/>
                  <a:gd name="connsiteY9" fmla="*/ 2228261 h 2254524"/>
                  <a:gd name="connsiteX10" fmla="*/ 1004871 w 2254524"/>
                  <a:gd name="connsiteY10" fmla="*/ 2228261 h 2254524"/>
                  <a:gd name="connsiteX11" fmla="*/ 925376 w 2254524"/>
                  <a:gd name="connsiteY11" fmla="*/ 1890082 h 2254524"/>
                  <a:gd name="connsiteX12" fmla="*/ 567583 w 2254524"/>
                  <a:gd name="connsiteY12" fmla="*/ 1683510 h 2254524"/>
                  <a:gd name="connsiteX13" fmla="*/ 234965 w 2254524"/>
                  <a:gd name="connsiteY13" fmla="*/ 1783755 h 2254524"/>
                  <a:gd name="connsiteX14" fmla="*/ 112573 w 2254524"/>
                  <a:gd name="connsiteY14" fmla="*/ 1571767 h 2254524"/>
                  <a:gd name="connsiteX15" fmla="*/ 365697 w 2254524"/>
                  <a:gd name="connsiteY15" fmla="*/ 1333834 h 2254524"/>
                  <a:gd name="connsiteX16" fmla="*/ 365697 w 2254524"/>
                  <a:gd name="connsiteY16" fmla="*/ 920690 h 2254524"/>
                  <a:gd name="connsiteX17" fmla="*/ 112573 w 2254524"/>
                  <a:gd name="connsiteY17" fmla="*/ 682757 h 2254524"/>
                  <a:gd name="connsiteX18" fmla="*/ 234965 w 2254524"/>
                  <a:gd name="connsiteY18" fmla="*/ 470769 h 2254524"/>
                  <a:gd name="connsiteX19" fmla="*/ 567583 w 2254524"/>
                  <a:gd name="connsiteY19" fmla="*/ 571014 h 2254524"/>
                  <a:gd name="connsiteX20" fmla="*/ 925376 w 2254524"/>
                  <a:gd name="connsiteY20" fmla="*/ 364442 h 2254524"/>
                  <a:gd name="connsiteX21" fmla="*/ 1004871 w 2254524"/>
                  <a:gd name="connsiteY21" fmla="*/ 26263 h 2254524"/>
                  <a:gd name="connsiteX22" fmla="*/ 1249653 w 2254524"/>
                  <a:gd name="connsiteY22" fmla="*/ 26263 h 2254524"/>
                  <a:gd name="connsiteX23" fmla="*/ 1329148 w 2254524"/>
                  <a:gd name="connsiteY23" fmla="*/ 364442 h 2254524"/>
                  <a:gd name="connsiteX24" fmla="*/ 1686941 w 2254524"/>
                  <a:gd name="connsiteY24" fmla="*/ 571014 h 225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54524" h="2254524">
                    <a:moveTo>
                      <a:pt x="1686941" y="571014"/>
                    </a:moveTo>
                    <a:lnTo>
                      <a:pt x="2019559" y="470769"/>
                    </a:lnTo>
                    <a:lnTo>
                      <a:pt x="2141951" y="682757"/>
                    </a:lnTo>
                    <a:lnTo>
                      <a:pt x="1888827" y="920690"/>
                    </a:lnTo>
                    <a:cubicBezTo>
                      <a:pt x="1925519" y="1055961"/>
                      <a:pt x="1925519" y="1198563"/>
                      <a:pt x="1888827" y="1333834"/>
                    </a:cubicBezTo>
                    <a:lnTo>
                      <a:pt x="2141951" y="1571767"/>
                    </a:lnTo>
                    <a:lnTo>
                      <a:pt x="2019559" y="1783755"/>
                    </a:lnTo>
                    <a:lnTo>
                      <a:pt x="1686941" y="1683510"/>
                    </a:lnTo>
                    <a:cubicBezTo>
                      <a:pt x="1588139" y="1782921"/>
                      <a:pt x="1464642" y="1854222"/>
                      <a:pt x="1329148" y="1890082"/>
                    </a:cubicBezTo>
                    <a:lnTo>
                      <a:pt x="1249653" y="2228261"/>
                    </a:lnTo>
                    <a:lnTo>
                      <a:pt x="1004871" y="2228261"/>
                    </a:lnTo>
                    <a:lnTo>
                      <a:pt x="925376" y="1890082"/>
                    </a:lnTo>
                    <a:cubicBezTo>
                      <a:pt x="789882" y="1854223"/>
                      <a:pt x="666385" y="1782921"/>
                      <a:pt x="567583" y="1683510"/>
                    </a:cubicBezTo>
                    <a:lnTo>
                      <a:pt x="234965" y="1783755"/>
                    </a:lnTo>
                    <a:lnTo>
                      <a:pt x="112573" y="1571767"/>
                    </a:lnTo>
                    <a:lnTo>
                      <a:pt x="365697" y="1333834"/>
                    </a:lnTo>
                    <a:cubicBezTo>
                      <a:pt x="329005" y="1198563"/>
                      <a:pt x="329005" y="1055961"/>
                      <a:pt x="365697" y="920690"/>
                    </a:cubicBezTo>
                    <a:lnTo>
                      <a:pt x="112573" y="682757"/>
                    </a:lnTo>
                    <a:lnTo>
                      <a:pt x="234965" y="470769"/>
                    </a:lnTo>
                    <a:lnTo>
                      <a:pt x="567583" y="571014"/>
                    </a:lnTo>
                    <a:cubicBezTo>
                      <a:pt x="666385" y="471603"/>
                      <a:pt x="789882" y="400302"/>
                      <a:pt x="925376" y="364442"/>
                    </a:cubicBezTo>
                    <a:lnTo>
                      <a:pt x="1004871" y="26263"/>
                    </a:lnTo>
                    <a:lnTo>
                      <a:pt x="1249653" y="26263"/>
                    </a:lnTo>
                    <a:lnTo>
                      <a:pt x="1329148" y="364442"/>
                    </a:lnTo>
                    <a:cubicBezTo>
                      <a:pt x="1464642" y="400301"/>
                      <a:pt x="1588139" y="471603"/>
                      <a:pt x="1686941" y="571014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590443" tIns="593874" rIns="590443" bIns="593874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50" kern="1200" dirty="0" smtClean="0"/>
                  <a:t>check with bug bounty platforms support.</a:t>
                </a:r>
                <a:endParaRPr lang="en-US" sz="195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907501" y="824751"/>
                <a:ext cx="2705429" cy="2705429"/>
              </a:xfrm>
              <a:custGeom>
                <a:avLst/>
                <a:gdLst>
                  <a:gd name="connsiteX0" fmla="*/ 1652857 w 2208973"/>
                  <a:gd name="connsiteY0" fmla="*/ 559477 h 2208973"/>
                  <a:gd name="connsiteX1" fmla="*/ 1978756 w 2208973"/>
                  <a:gd name="connsiteY1" fmla="*/ 461257 h 2208973"/>
                  <a:gd name="connsiteX2" fmla="*/ 2098674 w 2208973"/>
                  <a:gd name="connsiteY2" fmla="*/ 668962 h 2208973"/>
                  <a:gd name="connsiteX3" fmla="*/ 1850664 w 2208973"/>
                  <a:gd name="connsiteY3" fmla="*/ 902088 h 2208973"/>
                  <a:gd name="connsiteX4" fmla="*/ 1850664 w 2208973"/>
                  <a:gd name="connsiteY4" fmla="*/ 1306885 h 2208973"/>
                  <a:gd name="connsiteX5" fmla="*/ 2098674 w 2208973"/>
                  <a:gd name="connsiteY5" fmla="*/ 1540011 h 2208973"/>
                  <a:gd name="connsiteX6" fmla="*/ 1978756 w 2208973"/>
                  <a:gd name="connsiteY6" fmla="*/ 1747716 h 2208973"/>
                  <a:gd name="connsiteX7" fmla="*/ 1652857 w 2208973"/>
                  <a:gd name="connsiteY7" fmla="*/ 1649496 h 2208973"/>
                  <a:gd name="connsiteX8" fmla="*/ 1302293 w 2208973"/>
                  <a:gd name="connsiteY8" fmla="*/ 1851894 h 2208973"/>
                  <a:gd name="connsiteX9" fmla="*/ 1224405 w 2208973"/>
                  <a:gd name="connsiteY9" fmla="*/ 2183240 h 2208973"/>
                  <a:gd name="connsiteX10" fmla="*/ 984568 w 2208973"/>
                  <a:gd name="connsiteY10" fmla="*/ 2183240 h 2208973"/>
                  <a:gd name="connsiteX11" fmla="*/ 906680 w 2208973"/>
                  <a:gd name="connsiteY11" fmla="*/ 1851895 h 2208973"/>
                  <a:gd name="connsiteX12" fmla="*/ 556116 w 2208973"/>
                  <a:gd name="connsiteY12" fmla="*/ 1649497 h 2208973"/>
                  <a:gd name="connsiteX13" fmla="*/ 230217 w 2208973"/>
                  <a:gd name="connsiteY13" fmla="*/ 1747716 h 2208973"/>
                  <a:gd name="connsiteX14" fmla="*/ 110299 w 2208973"/>
                  <a:gd name="connsiteY14" fmla="*/ 1540011 h 2208973"/>
                  <a:gd name="connsiteX15" fmla="*/ 358309 w 2208973"/>
                  <a:gd name="connsiteY15" fmla="*/ 1306885 h 2208973"/>
                  <a:gd name="connsiteX16" fmla="*/ 358309 w 2208973"/>
                  <a:gd name="connsiteY16" fmla="*/ 902088 h 2208973"/>
                  <a:gd name="connsiteX17" fmla="*/ 110299 w 2208973"/>
                  <a:gd name="connsiteY17" fmla="*/ 668962 h 2208973"/>
                  <a:gd name="connsiteX18" fmla="*/ 230217 w 2208973"/>
                  <a:gd name="connsiteY18" fmla="*/ 461257 h 2208973"/>
                  <a:gd name="connsiteX19" fmla="*/ 556116 w 2208973"/>
                  <a:gd name="connsiteY19" fmla="*/ 559477 h 2208973"/>
                  <a:gd name="connsiteX20" fmla="*/ 906680 w 2208973"/>
                  <a:gd name="connsiteY20" fmla="*/ 357079 h 2208973"/>
                  <a:gd name="connsiteX21" fmla="*/ 984568 w 2208973"/>
                  <a:gd name="connsiteY21" fmla="*/ 25733 h 2208973"/>
                  <a:gd name="connsiteX22" fmla="*/ 1224405 w 2208973"/>
                  <a:gd name="connsiteY22" fmla="*/ 25733 h 2208973"/>
                  <a:gd name="connsiteX23" fmla="*/ 1302293 w 2208973"/>
                  <a:gd name="connsiteY23" fmla="*/ 357078 h 2208973"/>
                  <a:gd name="connsiteX24" fmla="*/ 1652857 w 2208973"/>
                  <a:gd name="connsiteY24" fmla="*/ 559476 h 2208973"/>
                  <a:gd name="connsiteX25" fmla="*/ 1652857 w 2208973"/>
                  <a:gd name="connsiteY25" fmla="*/ 559477 h 2208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08973" h="2208973">
                    <a:moveTo>
                      <a:pt x="1421799" y="558767"/>
                    </a:moveTo>
                    <a:lnTo>
                      <a:pt x="1658071" y="412433"/>
                    </a:lnTo>
                    <a:lnTo>
                      <a:pt x="1796540" y="550903"/>
                    </a:lnTo>
                    <a:lnTo>
                      <a:pt x="1650206" y="787174"/>
                    </a:lnTo>
                    <a:cubicBezTo>
                      <a:pt x="1706568" y="884106"/>
                      <a:pt x="1736094" y="994301"/>
                      <a:pt x="1735750" y="1106427"/>
                    </a:cubicBezTo>
                    <a:lnTo>
                      <a:pt x="1980614" y="1237877"/>
                    </a:lnTo>
                    <a:lnTo>
                      <a:pt x="1929931" y="1427031"/>
                    </a:lnTo>
                    <a:lnTo>
                      <a:pt x="1652147" y="1418438"/>
                    </a:lnTo>
                    <a:cubicBezTo>
                      <a:pt x="1596382" y="1515714"/>
                      <a:pt x="1515714" y="1596383"/>
                      <a:pt x="1418437" y="1652147"/>
                    </a:cubicBezTo>
                    <a:lnTo>
                      <a:pt x="1427031" y="1929931"/>
                    </a:lnTo>
                    <a:lnTo>
                      <a:pt x="1237877" y="1980614"/>
                    </a:lnTo>
                    <a:lnTo>
                      <a:pt x="1106427" y="1735750"/>
                    </a:lnTo>
                    <a:cubicBezTo>
                      <a:pt x="994301" y="1736095"/>
                      <a:pt x="884106" y="1706568"/>
                      <a:pt x="787175" y="1650207"/>
                    </a:cubicBezTo>
                    <a:lnTo>
                      <a:pt x="550902" y="1796540"/>
                    </a:lnTo>
                    <a:lnTo>
                      <a:pt x="412433" y="1658070"/>
                    </a:lnTo>
                    <a:lnTo>
                      <a:pt x="558767" y="1421799"/>
                    </a:lnTo>
                    <a:cubicBezTo>
                      <a:pt x="502405" y="1324867"/>
                      <a:pt x="472879" y="1214672"/>
                      <a:pt x="473223" y="1102546"/>
                    </a:cubicBezTo>
                    <a:lnTo>
                      <a:pt x="228359" y="971096"/>
                    </a:lnTo>
                    <a:lnTo>
                      <a:pt x="279042" y="781942"/>
                    </a:lnTo>
                    <a:lnTo>
                      <a:pt x="556826" y="790535"/>
                    </a:lnTo>
                    <a:cubicBezTo>
                      <a:pt x="612591" y="693259"/>
                      <a:pt x="693259" y="612590"/>
                      <a:pt x="790536" y="556826"/>
                    </a:cubicBezTo>
                    <a:lnTo>
                      <a:pt x="781942" y="279042"/>
                    </a:lnTo>
                    <a:lnTo>
                      <a:pt x="971096" y="228359"/>
                    </a:lnTo>
                    <a:lnTo>
                      <a:pt x="1102546" y="473223"/>
                    </a:lnTo>
                    <a:cubicBezTo>
                      <a:pt x="1214672" y="472878"/>
                      <a:pt x="1324867" y="502405"/>
                      <a:pt x="1421798" y="558766"/>
                    </a:cubicBezTo>
                    <a:lnTo>
                      <a:pt x="1421799" y="558767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56850" tIns="756851" rIns="756851" bIns="75685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/>
                  <a:t>Write an explicit and clear bounty brief.</a:t>
                </a:r>
                <a:endParaRPr lang="en-US" sz="1900" kern="1200" dirty="0"/>
              </a:p>
            </p:txBody>
          </p:sp>
          <p:sp>
            <p:nvSpPr>
              <p:cNvPr id="13" name="Shape 12"/>
              <p:cNvSpPr/>
              <p:nvPr/>
            </p:nvSpPr>
            <p:spPr>
              <a:xfrm>
                <a:off x="2493693" y="2123342"/>
                <a:ext cx="2882973" cy="2882973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" name="Shape 6"/>
            <p:cNvSpPr/>
            <p:nvPr/>
          </p:nvSpPr>
          <p:spPr>
            <a:xfrm rot="16666519">
              <a:off x="4439361" y="4012344"/>
              <a:ext cx="2882973" cy="288297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hape 14"/>
            <p:cNvSpPr/>
            <p:nvPr/>
          </p:nvSpPr>
          <p:spPr>
            <a:xfrm rot="1121766">
              <a:off x="3731489" y="737360"/>
              <a:ext cx="2338428" cy="251914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958739" y="977136"/>
            <a:ext cx="500078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When getting into bug bounties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523" y="2405960"/>
            <a:ext cx="11953461" cy="1325563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for Companies 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(After Establishing Bug Bounty Program)</a:t>
            </a:r>
          </a:p>
        </p:txBody>
      </p:sp>
    </p:spTree>
    <p:extLst>
      <p:ext uri="{BB962C8B-B14F-4D97-AF65-F5344CB8AC3E}">
        <p14:creationId xmlns:p14="http://schemas.microsoft.com/office/powerpoint/2010/main" val="5146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[Bug Bounty Platforms Process]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Bug Bounty Platforms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Happens after Starting Bug Bounty?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[What Happens after Starting Bug Bounty?]</a:t>
            </a:r>
          </a:p>
        </p:txBody>
      </p:sp>
    </p:spTree>
    <p:extLst>
      <p:ext uri="{BB962C8B-B14F-4D97-AF65-F5344CB8AC3E}">
        <p14:creationId xmlns:p14="http://schemas.microsoft.com/office/powerpoint/2010/main" val="23727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71486" y="2015671"/>
            <a:ext cx="7532914" cy="3378198"/>
            <a:chOff x="2220686" y="1037772"/>
            <a:chExt cx="7532914" cy="3378198"/>
          </a:xfrm>
        </p:grpSpPr>
        <p:grpSp>
          <p:nvGrpSpPr>
            <p:cNvPr id="15" name="Group 14"/>
            <p:cNvGrpSpPr/>
            <p:nvPr/>
          </p:nvGrpSpPr>
          <p:grpSpPr>
            <a:xfrm>
              <a:off x="2989943" y="1636485"/>
              <a:ext cx="5994400" cy="2779485"/>
              <a:chOff x="2844802" y="1422400"/>
              <a:chExt cx="5994400" cy="277948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441371" y="2779485"/>
                <a:ext cx="2061029" cy="1422400"/>
                <a:chOff x="3918857" y="2177143"/>
                <a:chExt cx="2061029" cy="142240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3918857" y="2177143"/>
                  <a:ext cx="2061029" cy="14224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651828" y="2627086"/>
                  <a:ext cx="595085" cy="6386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789714" y="2779485"/>
                  <a:ext cx="319314" cy="33382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Elbow Connector 8"/>
              <p:cNvCxnSpPr/>
              <p:nvPr/>
            </p:nvCxnSpPr>
            <p:spPr>
              <a:xfrm flipV="1">
                <a:off x="6502400" y="2779486"/>
                <a:ext cx="2336802" cy="449942"/>
              </a:xfrm>
              <a:prstGeom prst="curved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9"/>
              <p:cNvCxnSpPr/>
              <p:nvPr/>
            </p:nvCxnSpPr>
            <p:spPr>
              <a:xfrm>
                <a:off x="2844802" y="2630715"/>
                <a:ext cx="1596569" cy="598713"/>
              </a:xfrm>
              <a:prstGeom prst="curved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4" idx="0"/>
              </p:cNvCxnSpPr>
              <p:nvPr/>
            </p:nvCxnSpPr>
            <p:spPr>
              <a:xfrm rot="16200000" flipV="1">
                <a:off x="4644572" y="1952171"/>
                <a:ext cx="1357085" cy="297544"/>
              </a:xfrm>
              <a:prstGeom prst="bent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Cloud Callout 16"/>
            <p:cNvSpPr/>
            <p:nvPr/>
          </p:nvSpPr>
          <p:spPr>
            <a:xfrm>
              <a:off x="5083626" y="1037772"/>
              <a:ext cx="769257" cy="598713"/>
            </a:xfrm>
            <a:prstGeom prst="cloud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loud Callout 17"/>
            <p:cNvSpPr/>
            <p:nvPr/>
          </p:nvSpPr>
          <p:spPr>
            <a:xfrm>
              <a:off x="8984343" y="2619829"/>
              <a:ext cx="769257" cy="598713"/>
            </a:xfrm>
            <a:prstGeom prst="cloud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2220686" y="2510970"/>
              <a:ext cx="769257" cy="598713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903683" y="1967608"/>
            <a:ext cx="352334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When you receive a submission, respond with an acknowledgment.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804400" y="3638033"/>
            <a:ext cx="2175596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Try to fix issues ASAP.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242" y="3638033"/>
            <a:ext cx="223798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Payouts are vital part!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78745" y="362635"/>
            <a:ext cx="7148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Tips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for Companies </a:t>
            </a:r>
            <a:b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(After Establishing Bug Bounty Program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9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10" y="2366203"/>
            <a:ext cx="10515600" cy="1325563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&amp; Notes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845" y="3669295"/>
            <a:ext cx="8375374" cy="100642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6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for Researchers</a:t>
            </a:r>
          </a:p>
        </p:txBody>
      </p:sp>
    </p:spTree>
    <p:extLst>
      <p:ext uri="{BB962C8B-B14F-4D97-AF65-F5344CB8AC3E}">
        <p14:creationId xmlns:p14="http://schemas.microsoft.com/office/powerpoint/2010/main" val="16931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Notes (for Researchers)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05" y="2795838"/>
            <a:ext cx="5221356" cy="213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92" y="2326446"/>
            <a:ext cx="10515600" cy="1325563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Common Pitfalls/Mistakes</a:t>
            </a:r>
          </a:p>
        </p:txBody>
      </p:sp>
    </p:spTree>
    <p:extLst>
      <p:ext uri="{BB962C8B-B14F-4D97-AF65-F5344CB8AC3E}">
        <p14:creationId xmlns:p14="http://schemas.microsoft.com/office/powerpoint/2010/main" val="15571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311" y="1158974"/>
            <a:ext cx="10778003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Constantia" panose="02030602050306030303" pitchFamily="18" charset="0"/>
              </a:rPr>
              <a:t>And I have contributed to the security of the following:</a:t>
            </a:r>
          </a:p>
          <a:p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1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WHO AM I?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1" y="1832429"/>
            <a:ext cx="10777669" cy="4525963"/>
          </a:xfrm>
        </p:spPr>
      </p:pic>
    </p:spTree>
    <p:extLst>
      <p:ext uri="{BB962C8B-B14F-4D97-AF65-F5344CB8AC3E}">
        <p14:creationId xmlns:p14="http://schemas.microsoft.com/office/powerpoint/2010/main" val="41410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Common Pitfalls/Mistakes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r>
              <a:rPr lang="en-US" dirty="0"/>
              <a:t>Bug bounty program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 way to get free or almost-free </a:t>
            </a:r>
            <a:r>
              <a:rPr lang="en-US" smtClean="0"/>
              <a:t>pentests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Pitfalls/Mistakes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48" y="1331361"/>
            <a:ext cx="6903834" cy="4812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42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Pitfalls/Mistakes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Not paying researchers, while having a full bounty program, aka playing dodgy with researchers.</a:t>
            </a:r>
          </a:p>
          <a:p>
            <a:pPr lvl="1"/>
            <a:r>
              <a:rPr lang="en-US" dirty="0"/>
              <a:t>Some companies actually do that!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Example: </a:t>
            </a:r>
            <a:r>
              <a:rPr lang="en-US" sz="4800" b="1" dirty="0" err="1"/>
              <a:t>Yandex</a:t>
            </a:r>
            <a:r>
              <a:rPr lang="en-US" sz="4800" b="1" dirty="0"/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Pitfalls/Mistakes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431236"/>
            <a:ext cx="10515600" cy="5141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Example: </a:t>
            </a:r>
            <a:r>
              <a:rPr lang="en-US" sz="4800" b="1" dirty="0" err="1"/>
              <a:t>Yandex</a:t>
            </a:r>
            <a:r>
              <a:rPr lang="en-US" sz="4800" b="1" dirty="0"/>
              <a:t> 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Check: </a:t>
            </a:r>
            <a:r>
              <a:rPr lang="en-US" sz="1800" dirty="0">
                <a:hlinkClick r:id="rId3"/>
              </a:rPr>
              <a:t>http://www.rafayhackingarticles.net/2012/10/yandex-bug-bounty-program-is-it-worth.html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5" y="2184194"/>
            <a:ext cx="10999305" cy="372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33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Pitfalls/Mistakes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1" y="1420907"/>
            <a:ext cx="109728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Internal Policies Issues</a:t>
            </a:r>
          </a:p>
          <a:p>
            <a:pPr marL="0" indent="0">
              <a:buNone/>
            </a:pPr>
            <a:r>
              <a:rPr lang="en-US" dirty="0"/>
              <a:t>To fix or not? to reward or not??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40" y="2746547"/>
            <a:ext cx="6843961" cy="309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04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Common Pitfalls/Mistakes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Internal Policies Issues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85" y="2606777"/>
            <a:ext cx="6715595" cy="356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2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9578" y="4808328"/>
            <a:ext cx="2662179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Cool Findings</a:t>
            </a:r>
          </a:p>
          <a:p>
            <a:r>
              <a:rPr lang="en-GB" sz="3200" dirty="0" smtClean="0"/>
              <a:t>“The Fun Part”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39578" y="640580"/>
            <a:ext cx="2612877" cy="3266188"/>
            <a:chOff x="4656288" y="621019"/>
            <a:chExt cx="3028760" cy="377170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9" name="Group 8"/>
            <p:cNvGrpSpPr/>
            <p:nvPr/>
          </p:nvGrpSpPr>
          <p:grpSpPr>
            <a:xfrm>
              <a:off x="4656288" y="621019"/>
              <a:ext cx="3028760" cy="3771702"/>
              <a:chOff x="2463800" y="830942"/>
              <a:chExt cx="3418114" cy="435065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463800" y="830942"/>
                <a:ext cx="3418114" cy="322942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 rot="10800000">
                <a:off x="3701142" y="3701142"/>
                <a:ext cx="899886" cy="1480457"/>
              </a:xfrm>
              <a:prstGeom prst="triangl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743200" y="1059543"/>
                <a:ext cx="2859314" cy="27722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Cool Findings</a:t>
                </a:r>
                <a:br>
                  <a:rPr lang="en-US" dirty="0"/>
                </a:br>
                <a:r>
                  <a:rPr lang="en-US" dirty="0"/>
                  <a:t>“The Fun Part” 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641230" y="1561550"/>
              <a:ext cx="96372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7200" dirty="0">
                  <a:solidFill>
                    <a:srgbClr val="FFCC00"/>
                  </a:solidFill>
                  <a:sym typeface="Wingdings" panose="05000000000000000000" pitchFamily="2" charset="2"/>
                </a:rPr>
                <a:t></a:t>
              </a:r>
              <a:endParaRPr lang="en-US" sz="7200" dirty="0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3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SwissCom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67" y="2133542"/>
            <a:ext cx="10224245" cy="186471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/>
              <a:t>Why? </a:t>
            </a:r>
          </a:p>
          <a:p>
            <a:pPr marL="0" indent="0" algn="ctr">
              <a:buNone/>
            </a:pPr>
            <a:r>
              <a:rPr lang="en-US" sz="3600" dirty="0"/>
              <a:t>Because we are in Switzerland!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SwissCom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9" y="1785869"/>
            <a:ext cx="11100084" cy="4667940"/>
          </a:xfrm>
        </p:spPr>
      </p:pic>
    </p:spTree>
    <p:extLst>
      <p:ext uri="{BB962C8B-B14F-4D97-AF65-F5344CB8AC3E}">
        <p14:creationId xmlns:p14="http://schemas.microsoft.com/office/powerpoint/2010/main" val="7664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Symantec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44895"/>
            <a:ext cx="10511116" cy="294983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One day, I woke-up, </a:t>
            </a:r>
            <a:r>
              <a:rPr lang="en-US" sz="3600" dirty="0" smtClean="0"/>
              <a:t>and I said </a:t>
            </a:r>
            <a:r>
              <a:rPr lang="en-US" sz="3600" dirty="0"/>
              <a:t>to myself, let’s hack Symantec!</a:t>
            </a:r>
          </a:p>
          <a:p>
            <a:r>
              <a:rPr lang="en-US" sz="3600" dirty="0"/>
              <a:t>Of course, Symantec has a responsible disclosure policy that I follow.</a:t>
            </a:r>
          </a:p>
        </p:txBody>
      </p:sp>
    </p:spTree>
    <p:extLst>
      <p:ext uri="{BB962C8B-B14F-4D97-AF65-F5344CB8AC3E}">
        <p14:creationId xmlns:p14="http://schemas.microsoft.com/office/powerpoint/2010/main" val="5188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/>
          <p:cNvGrpSpPr/>
          <p:nvPr/>
        </p:nvGrpSpPr>
        <p:grpSpPr>
          <a:xfrm>
            <a:off x="-7144" y="0"/>
            <a:ext cx="12199145" cy="6877049"/>
            <a:chOff x="-7144" y="0"/>
            <a:chExt cx="12199145" cy="687704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9113" y="3511721"/>
                <a:ext cx="1709737" cy="2474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 descr="C:\Users\NURUDEEN\Desktop\OCT 15\bug template NEW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9" t="25916" r="19064" b="17696"/>
              <a:stretch/>
            </p:blipFill>
            <p:spPr bwMode="auto">
              <a:xfrm>
                <a:off x="0" y="0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endParaRPr lang="en-US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0" y="895350"/>
              <a:ext cx="5191125" cy="800100"/>
              <a:chOff x="7162800" y="1924050"/>
              <a:chExt cx="5591175" cy="108585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1781175"/>
              <a:ext cx="5191125" cy="800100"/>
              <a:chOff x="7162800" y="1924050"/>
              <a:chExt cx="5591175" cy="108585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0" y="2647950"/>
              <a:ext cx="5191125" cy="800100"/>
              <a:chOff x="7162800" y="1924050"/>
              <a:chExt cx="5591175" cy="108585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-7144" y="3511721"/>
              <a:ext cx="5191125" cy="800100"/>
              <a:chOff x="7162800" y="1924050"/>
              <a:chExt cx="5591175" cy="108585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0" y="4354682"/>
              <a:ext cx="5191125" cy="800100"/>
              <a:chOff x="7162800" y="1924050"/>
              <a:chExt cx="5591175" cy="108585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0" y="5200650"/>
              <a:ext cx="5191125" cy="800100"/>
              <a:chOff x="7162800" y="1924050"/>
              <a:chExt cx="5591175" cy="108585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0" y="6076949"/>
              <a:ext cx="5191125" cy="800100"/>
              <a:chOff x="7162800" y="1924050"/>
              <a:chExt cx="5591175" cy="108585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16300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254045" y="1028380"/>
              <a:ext cx="4937956" cy="806336"/>
              <a:chOff x="6628508" y="1898530"/>
              <a:chExt cx="5563492" cy="11904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162800" y="1996824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28508" y="1898530"/>
                <a:ext cx="1123950" cy="1190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229472" y="1897064"/>
              <a:ext cx="4962526" cy="641429"/>
              <a:chOff x="6628843" y="2255625"/>
              <a:chExt cx="5591176" cy="109138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7190819" y="2261161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endPara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</a:endParaRPr>
              </a:p>
              <a:p>
                <a:pPr lvl="0" algn="ctr"/>
                <a:r>
                  <a:rPr lang="en-U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BUG 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BOUNTY </a:t>
                </a:r>
                <a:r>
                  <a:rPr lang="en-US" sz="1900" b="1" dirty="0" smtClean="0">
                    <a:solidFill>
                      <a:schemeClr val="bg1">
                        <a:lumMod val="50000"/>
                      </a:schemeClr>
                    </a:solidFill>
                    <a:latin typeface="Constantia" panose="02030602050306030303" pitchFamily="18" charset="0"/>
                  </a:rPr>
                  <a:t>PLATFORMS PROCESS</a:t>
                </a:r>
                <a:endParaRPr lang="en-US" sz="1900" b="1" dirty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628843" y="2255625"/>
                <a:ext cx="1123949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229474" y="2625510"/>
              <a:ext cx="4962526" cy="638175"/>
              <a:chOff x="6600825" y="1999317"/>
              <a:chExt cx="5591175" cy="108585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7162800" y="1999317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00825" y="1999317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229474" y="3325058"/>
              <a:ext cx="4937658" cy="638175"/>
              <a:chOff x="6600825" y="2011612"/>
              <a:chExt cx="5563157" cy="108585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7134782" y="2011612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00825" y="2011612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7204606" y="4035594"/>
              <a:ext cx="4962526" cy="638175"/>
              <a:chOff x="6600825" y="1924050"/>
              <a:chExt cx="5591175" cy="108585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6008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204606" y="4754732"/>
              <a:ext cx="4962526" cy="638175"/>
              <a:chOff x="6600825" y="1924050"/>
              <a:chExt cx="5591175" cy="108585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6008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204606" y="5501564"/>
              <a:ext cx="4962526" cy="638175"/>
              <a:chOff x="6600825" y="1924050"/>
              <a:chExt cx="5591175" cy="108585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6008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204606" y="6212057"/>
              <a:ext cx="4962526" cy="638175"/>
              <a:chOff x="6600825" y="1924050"/>
              <a:chExt cx="5591175" cy="108585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7162800" y="1924050"/>
                <a:ext cx="5029200" cy="1085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600825" y="1924050"/>
                <a:ext cx="1123950" cy="1085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191125" y="286548"/>
              <a:ext cx="2038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AGENDA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2866" y="1012096"/>
              <a:ext cx="21677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MY STORY</a:t>
              </a:r>
              <a:endParaRPr lang="en-US" sz="3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0" y="1988864"/>
              <a:ext cx="416492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900" b="1" dirty="0" smtClean="0">
                  <a:solidFill>
                    <a:schemeClr val="bg1">
                      <a:lumMod val="50000"/>
                    </a:schemeClr>
                  </a:solidFill>
                </a:rPr>
                <a:t>WHAT ARE BUG BOUNTY PROGRAM?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66751" y="2832556"/>
              <a:ext cx="3772378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900" b="1" dirty="0" smtClean="0">
                  <a:solidFill>
                    <a:schemeClr val="bg1">
                      <a:lumMod val="50000"/>
                    </a:schemeClr>
                  </a:solidFill>
                </a:rPr>
                <a:t>BUG BOUNTY PROGRAM (HISTORY)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9776" y="3696327"/>
              <a:ext cx="39904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WHY BUG BOUNTY PROGRAMS?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7144" y="4562371"/>
              <a:ext cx="4172071" cy="3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POPULAR BUG BOUNTY PLATFORMS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0" y="5408339"/>
              <a:ext cx="407023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SELF-HOSTED BUG BOUNTY PROGRAM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17585" y="6338782"/>
              <a:ext cx="310550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TIPS &amp; NOTES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059120" y="1060412"/>
              <a:ext cx="4108012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buFont typeface="Arial" panose="020B0604020202020204" pitchFamily="34" charset="0"/>
                <a:buChar char="•"/>
              </a:pPr>
              <a:r>
                <a:rPr 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</a:rPr>
                <a:t>RESPONSIBLE DISCLOSURE PROGRAM </a:t>
              </a:r>
              <a:r>
                <a:rPr lang="en-US" sz="1700" b="1" dirty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</a:rPr>
                <a:t>VS. </a:t>
              </a:r>
              <a:r>
                <a:rPr 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Constantia" panose="02030602050306030303" pitchFamily="18" charset="0"/>
                </a:rPr>
                <a:t>BUG BOUNTY PROGRAM</a:t>
              </a:r>
              <a:endParaRPr lang="en-US" sz="1700" b="1" dirty="0">
                <a:solidFill>
                  <a:schemeClr val="bg1">
                    <a:lumMod val="50000"/>
                  </a:schemeClr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419381" y="2647950"/>
              <a:ext cx="374775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WHAT HAPPENS AFTER STARTING BUG BOUNTY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19381" y="3429000"/>
              <a:ext cx="37477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COMMON PITFALLS/MISTAKES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8419381" y="4127214"/>
              <a:ext cx="35885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COOL FINDINGS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8227052" y="4754732"/>
              <a:ext cx="3780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INFOSEC, BUG HUNTING IN SUDAN &amp; THE MIDDLE EAST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8557404" y="5600700"/>
              <a:ext cx="345056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ACKNOWLEDGEMENTS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9220363" y="6338783"/>
              <a:ext cx="179429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0" b="1" dirty="0" smtClean="0">
                  <a:solidFill>
                    <a:schemeClr val="bg1">
                      <a:lumMod val="50000"/>
                    </a:schemeClr>
                  </a:solidFill>
                </a:rPr>
                <a:t>QUESTIONS</a:t>
              </a:r>
              <a:endParaRPr lang="en-US" sz="1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4" name="Oval 103"/>
          <p:cNvSpPr/>
          <p:nvPr/>
        </p:nvSpPr>
        <p:spPr>
          <a:xfrm>
            <a:off x="4515566" y="6276974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522710" y="5431840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515566" y="4564526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515566" y="3727164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522710" y="2847975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522710" y="1981982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515566" y="1135236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556746" y="4147163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556746" y="3439255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581614" y="2744572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581614" y="2028800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556746" y="1231523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556746" y="6345971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556746" y="5593035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556746" y="4873794"/>
            <a:ext cx="293298" cy="4000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Symantec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2" cy="48005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Bug #1: Backup-File Artifacts on nortonmail.Symantec.com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028743"/>
            <a:ext cx="10972800" cy="31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Symantec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5" y="1828800"/>
            <a:ext cx="11165305" cy="4891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Bug #2: Multiple SQL Injection Vulnerabilities</a:t>
            </a:r>
          </a:p>
          <a:p>
            <a:pPr marL="0" indent="0" algn="ctr">
              <a:buNone/>
            </a:pPr>
            <a:r>
              <a:rPr lang="en-US" sz="3200" dirty="0">
                <a:latin typeface="+mn-lt"/>
              </a:rPr>
              <a:t>#1</a:t>
            </a:r>
            <a:endParaRPr lang="en-US" sz="3200" dirty="0"/>
          </a:p>
          <a:p>
            <a:pPr marL="0" indent="0" algn="ctr"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5" y="3080084"/>
            <a:ext cx="11165305" cy="34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Symantec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18" y="1620646"/>
            <a:ext cx="10851778" cy="495944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Bug #2: Multiple SQL Injection Vulnerabilities</a:t>
            </a:r>
          </a:p>
          <a:p>
            <a:pPr marL="0" indent="0" algn="ctr">
              <a:buNone/>
            </a:pPr>
            <a:r>
              <a:rPr lang="en-US" sz="3200" dirty="0">
                <a:latin typeface="+mn-lt"/>
              </a:rPr>
              <a:t>#2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6"/>
          <a:stretch/>
        </p:blipFill>
        <p:spPr>
          <a:xfrm>
            <a:off x="696687" y="2796989"/>
            <a:ext cx="10324240" cy="3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64962" y="1631078"/>
            <a:ext cx="11935144" cy="4994366"/>
            <a:chOff x="0" y="795028"/>
            <a:chExt cx="12282053" cy="4994366"/>
          </a:xfrm>
        </p:grpSpPr>
        <p:sp>
          <p:nvSpPr>
            <p:cNvPr id="37" name="Rounded Rectangle 36"/>
            <p:cNvSpPr/>
            <p:nvPr/>
          </p:nvSpPr>
          <p:spPr>
            <a:xfrm>
              <a:off x="1600525" y="2932780"/>
              <a:ext cx="1316511" cy="155262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ym typeface="Wingdings" panose="05000000000000000000" pitchFamily="2" charset="2"/>
                </a:rPr>
                <a:t>Dumb the DB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536762" y="2932780"/>
              <a:ext cx="1189295" cy="16593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 sz="1400" dirty="0" smtClean="0">
                <a:sym typeface="Wingdings" panose="05000000000000000000" pitchFamily="2" charset="2"/>
              </a:endParaRPr>
            </a:p>
            <a:p>
              <a:pPr lvl="0" algn="ctr"/>
              <a:endParaRPr lang="en-US" sz="1400" dirty="0">
                <a:sym typeface="Wingdings" panose="05000000000000000000" pitchFamily="2" charset="2"/>
              </a:endParaRPr>
            </a:p>
            <a:p>
              <a:pPr lvl="0" algn="ctr"/>
              <a:r>
                <a:rPr lang="en-US" sz="1400" dirty="0" smtClean="0">
                  <a:sym typeface="Wingdings" panose="05000000000000000000" pitchFamily="2" charset="2"/>
                </a:rPr>
                <a:t>Get </a:t>
              </a:r>
              <a:r>
                <a:rPr lang="en-US" sz="1400" dirty="0">
                  <a:sym typeface="Wingdings" panose="05000000000000000000" pitchFamily="2" charset="2"/>
                </a:rPr>
                <a:t>root (the server used deprecated and vulnerable kernel) </a:t>
              </a:r>
              <a:endParaRPr lang="en-US" sz="1400" dirty="0"/>
            </a:p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669750" y="870267"/>
              <a:ext cx="1316511" cy="155262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sym typeface="Wingdings" panose="05000000000000000000" pitchFamily="2" charset="2"/>
                </a:rPr>
                <a:t>Access </a:t>
              </a:r>
              <a:r>
                <a:rPr lang="en-US" dirty="0">
                  <a:sym typeface="Wingdings" panose="05000000000000000000" pitchFamily="2" charset="2"/>
                </a:rPr>
                <a:t>the CMS as Admin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371499" y="795028"/>
              <a:ext cx="1165263" cy="1526234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 dirty="0" smtClean="0">
                <a:sym typeface="Wingdings" panose="05000000000000000000" pitchFamily="2" charset="2"/>
              </a:endParaRPr>
            </a:p>
            <a:p>
              <a:pPr lvl="0" algn="ctr"/>
              <a:r>
                <a:rPr lang="en-US" dirty="0" smtClean="0">
                  <a:sym typeface="Wingdings" panose="05000000000000000000" pitchFamily="2" charset="2"/>
                </a:rPr>
                <a:t>Reverse </a:t>
              </a:r>
              <a:r>
                <a:rPr lang="en-US" dirty="0">
                  <a:sym typeface="Wingdings" panose="05000000000000000000" pitchFamily="2" charset="2"/>
                </a:rPr>
                <a:t>TCP connection to my box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016881" y="2909825"/>
              <a:ext cx="1255949" cy="15526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ym typeface="Wingdings" panose="05000000000000000000" pitchFamily="2" charset="2"/>
                </a:rPr>
                <a:t>Upload a web-shell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327591" y="2864290"/>
              <a:ext cx="1316511" cy="155262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ym typeface="Wingdings" panose="05000000000000000000" pitchFamily="2" charset="2"/>
                </a:rPr>
                <a:t>Crack (if </a:t>
              </a:r>
              <a:r>
                <a:rPr lang="en-US" dirty="0" smtClean="0">
                  <a:sym typeface="Wingdings" panose="05000000000000000000" pitchFamily="2" charset="2"/>
                </a:rPr>
                <a:t>hashed)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003342" y="841548"/>
              <a:ext cx="1253042" cy="1581342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ym typeface="Wingdings" panose="05000000000000000000" pitchFamily="2" charset="2"/>
                </a:rPr>
                <a:t>Get password 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80285" y="841548"/>
              <a:ext cx="1316511" cy="1552623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/>
                <a:t>Exploit SQLI </a:t>
              </a:r>
              <a:endParaRPr lang="en-US" b="1" dirty="0"/>
            </a:p>
            <a:p>
              <a:pPr algn="ctr"/>
              <a:endParaRPr lang="en-US" dirty="0"/>
            </a:p>
          </p:txBody>
        </p:sp>
        <p:sp>
          <p:nvSpPr>
            <p:cNvPr id="3" name="Chevron 2"/>
            <p:cNvSpPr/>
            <p:nvPr/>
          </p:nvSpPr>
          <p:spPr>
            <a:xfrm>
              <a:off x="0" y="2287423"/>
              <a:ext cx="1880266" cy="752106"/>
            </a:xfrm>
            <a:prstGeom prst="chevr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Chevron 5"/>
            <p:cNvSpPr/>
            <p:nvPr/>
          </p:nvSpPr>
          <p:spPr>
            <a:xfrm>
              <a:off x="1600525" y="2287423"/>
              <a:ext cx="1652608" cy="75210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3003342" y="2287423"/>
              <a:ext cx="1566302" cy="752106"/>
            </a:xfrm>
            <a:prstGeom prst="chevron">
              <a:avLst/>
            </a:prstGeom>
            <a:ln>
              <a:noFill/>
            </a:ln>
            <a:scene3d>
              <a:camera prst="orthographicFront"/>
              <a:lightRig rig="fla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4310897" y="2289151"/>
              <a:ext cx="1671799" cy="752106"/>
            </a:xfrm>
            <a:prstGeom prst="chevron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253134" y="4791975"/>
              <a:ext cx="2163341" cy="95410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Report it to vendor.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040975" y="2394171"/>
              <a:ext cx="1088181" cy="53860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DONE</a:t>
              </a:r>
              <a:endParaRPr lang="en-US" sz="2800" dirty="0"/>
            </a:p>
          </p:txBody>
        </p:sp>
        <p:sp>
          <p:nvSpPr>
            <p:cNvPr id="40" name="Chevron 39"/>
            <p:cNvSpPr/>
            <p:nvPr/>
          </p:nvSpPr>
          <p:spPr>
            <a:xfrm>
              <a:off x="5669750" y="2289151"/>
              <a:ext cx="1610807" cy="752106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43" name="Chevron 42"/>
            <p:cNvSpPr/>
            <p:nvPr/>
          </p:nvSpPr>
          <p:spPr>
            <a:xfrm>
              <a:off x="6997782" y="2287423"/>
              <a:ext cx="1593810" cy="752106"/>
            </a:xfrm>
            <a:prstGeom prst="chevr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Chevron 45"/>
            <p:cNvSpPr/>
            <p:nvPr/>
          </p:nvSpPr>
          <p:spPr>
            <a:xfrm>
              <a:off x="9536762" y="2291791"/>
              <a:ext cx="1504213" cy="752106"/>
            </a:xfrm>
            <a:prstGeom prst="chevr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9" name="Chevron 48"/>
            <p:cNvSpPr/>
            <p:nvPr/>
          </p:nvSpPr>
          <p:spPr>
            <a:xfrm>
              <a:off x="8333392" y="2287423"/>
              <a:ext cx="1504213" cy="752106"/>
            </a:xfrm>
            <a:prstGeom prst="chevron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57" name="Curved Left Arrow 56"/>
            <p:cNvSpPr/>
            <p:nvPr/>
          </p:nvSpPr>
          <p:spPr>
            <a:xfrm rot="4434017">
              <a:off x="7968086" y="1475427"/>
              <a:ext cx="1632816" cy="6995118"/>
            </a:xfrm>
            <a:prstGeom prst="curvedLeftArrow">
              <a:avLst>
                <a:gd name="adj1" fmla="val 25000"/>
                <a:gd name="adj2" fmla="val 50000"/>
                <a:gd name="adj3" fmla="val 2672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230062" y="689518"/>
            <a:ext cx="8966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Plan</a:t>
            </a:r>
            <a:endParaRPr lang="en-US" sz="3200" dirty="0"/>
          </a:p>
          <a:p>
            <a:pPr algn="ctr"/>
            <a:r>
              <a:rPr lang="en-US" sz="3200" dirty="0"/>
              <a:t>There was a CMS on the same web environment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90800" y="0"/>
            <a:ext cx="4497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Symantec</a:t>
            </a:r>
          </a:p>
        </p:txBody>
      </p:sp>
    </p:spTree>
    <p:extLst>
      <p:ext uri="{BB962C8B-B14F-4D97-AF65-F5344CB8AC3E}">
        <p14:creationId xmlns:p14="http://schemas.microsoft.com/office/powerpoint/2010/main" val="33418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3389" y="14343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Cool Findings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Target: Symantec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6" y="1329058"/>
            <a:ext cx="10815916" cy="37808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/>
              <a:t>Executing the Plan</a:t>
            </a:r>
          </a:p>
          <a:p>
            <a:pPr marL="0" indent="0">
              <a:buNone/>
            </a:pPr>
            <a:r>
              <a:rPr lang="en-US" sz="2800" dirty="0"/>
              <a:t>Found that I have access to </a:t>
            </a:r>
            <a:r>
              <a:rPr lang="en-US" sz="6600" dirty="0">
                <a:solidFill>
                  <a:srgbClr val="FFFF00"/>
                </a:solidFill>
                <a:latin typeface="+mn-lt"/>
              </a:rPr>
              <a:t>61</a:t>
            </a:r>
            <a:r>
              <a:rPr lang="en-US" sz="66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databases!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I Immediately </a:t>
            </a:r>
            <a:r>
              <a:rPr lang="en-US" sz="2800" dirty="0">
                <a:latin typeface="+mn-lt"/>
              </a:rPr>
              <a:t>stopped, and report it without exploitation.</a:t>
            </a:r>
            <a:endParaRPr lang="en-US" sz="4000" dirty="0">
              <a:latin typeface="+mn-lt"/>
            </a:endParaRP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3200" dirty="0">
                <a:sym typeface="Wingdings" panose="05000000000000000000" pitchFamily="2" charset="2"/>
              </a:rPr>
              <a:t>Just imagine if I was a bad guy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627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6" y="2299432"/>
            <a:ext cx="10515600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InfoSec, Bug Hunting in Sudan &amp; the Middle East</a:t>
            </a:r>
          </a:p>
        </p:txBody>
      </p:sp>
    </p:spTree>
    <p:extLst>
      <p:ext uri="{BB962C8B-B14F-4D97-AF65-F5344CB8AC3E}">
        <p14:creationId xmlns:p14="http://schemas.microsoft.com/office/powerpoint/2010/main" val="26530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InfoSec, Bug Hunting in Sudan &amp; the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54" y="1219646"/>
            <a:ext cx="10529045" cy="345993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How is it like to be a bug bounty hunter from the middle east?</a:t>
            </a:r>
          </a:p>
          <a:p>
            <a:endParaRPr lang="en-US" sz="3200" dirty="0"/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How is the knowledge level in IT security in the Middle-East?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35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InfoSec, Bug Hunting in Sudan &amp; the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600" dirty="0"/>
              <a:t>How powerful are Arabian </a:t>
            </a:r>
            <a:r>
              <a:rPr lang="en-US" sz="4600" dirty="0" err="1" smtClean="0"/>
              <a:t>BlackHat</a:t>
            </a:r>
            <a:r>
              <a:rPr lang="en-US" sz="4600" dirty="0" smtClean="0"/>
              <a:t> </a:t>
            </a:r>
            <a:r>
              <a:rPr lang="en-US" sz="4600" dirty="0"/>
              <a:t>Hackers?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4000" dirty="0"/>
              <a:t>When it comes to defacing public property, they get crazy.</a:t>
            </a:r>
          </a:p>
          <a:p>
            <a:r>
              <a:rPr lang="en-US" sz="4000" dirty="0"/>
              <a:t>Motivated by: politics, human-rights, money, and ego.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Seriously, don’t underestimate their powers, don’t mess with them, you won’t like the outcome!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i="1" dirty="0"/>
              <a:t>Note: I do not support any form of unethical hacking by no means</a:t>
            </a:r>
          </a:p>
        </p:txBody>
      </p:sp>
    </p:spTree>
    <p:extLst>
      <p:ext uri="{BB962C8B-B14F-4D97-AF65-F5344CB8AC3E}">
        <p14:creationId xmlns:p14="http://schemas.microsoft.com/office/powerpoint/2010/main" val="1114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Christian Folini - @ChrFolini</a:t>
            </a:r>
          </a:p>
          <a:p>
            <a:r>
              <a:rPr lang="en-US" dirty="0"/>
              <a:t>Bernhard Tellenbach</a:t>
            </a:r>
          </a:p>
          <a:p>
            <a:r>
              <a:rPr lang="en-US" dirty="0"/>
              <a:t>@SwissCyberStorm Team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and everyone for </a:t>
            </a:r>
            <a:r>
              <a:rPr lang="en-US" dirty="0" smtClean="0"/>
              <a:t>attending and listening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73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5" y="2379455"/>
            <a:ext cx="105156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870" y="4532246"/>
            <a:ext cx="6662532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Mazin Ahmed</a:t>
            </a:r>
          </a:p>
          <a:p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Twitter: @mazen160</a:t>
            </a:r>
          </a:p>
          <a:p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Email: </a:t>
            </a:r>
            <a:r>
              <a:rPr lang="en-US" sz="2000" dirty="0" err="1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mazin</a:t>
            </a:r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 AT </a:t>
            </a:r>
            <a:r>
              <a:rPr lang="en-US" sz="2000" dirty="0" err="1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mazinahmed</a:t>
            </a:r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 DOT net</a:t>
            </a:r>
          </a:p>
          <a:p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Website: </a:t>
            </a:r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  <a:hlinkClick r:id="rId2"/>
              </a:rPr>
              <a:t>https://mazinahmed.net</a:t>
            </a:r>
            <a:endParaRPr lang="en-US" sz="2000" dirty="0">
              <a:solidFill>
                <a:schemeClr val="bg1"/>
              </a:solidFill>
              <a:latin typeface="Constantia" panose="02030602050306030303" pitchFamily="18" charset="0"/>
              <a:ea typeface="+mj-ea"/>
              <a:cs typeface="+mj-cs"/>
            </a:endParaRPr>
          </a:p>
          <a:p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rPr>
              <a:t>LinkedIn: </a:t>
            </a:r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  <a:hlinkClick r:id="rId3"/>
              </a:rPr>
              <a:t>https://linkedin.com/in/infosecmazinahmed</a:t>
            </a:r>
            <a:endParaRPr lang="en-US" sz="2000" dirty="0">
              <a:solidFill>
                <a:schemeClr val="bg1"/>
              </a:solidFill>
              <a:latin typeface="Constantia" panose="020306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5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My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[My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Story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391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Bug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Bounty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121"/>
          <a:stretch/>
        </p:blipFill>
        <p:spPr>
          <a:xfrm>
            <a:off x="2492467" y="2165166"/>
            <a:ext cx="5736601" cy="341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9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Bug bounty Programs (History)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725"/>
            <a:ext cx="12192000" cy="211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00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2246934"/>
            <a:ext cx="10515600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 Bug Bounty Programs?</a:t>
            </a:r>
          </a:p>
        </p:txBody>
      </p:sp>
    </p:spTree>
    <p:extLst>
      <p:ext uri="{BB962C8B-B14F-4D97-AF65-F5344CB8AC3E}">
        <p14:creationId xmlns:p14="http://schemas.microsoft.com/office/powerpoint/2010/main" val="8810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2246934"/>
            <a:ext cx="10515600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 Bug Bounty Programs?</a:t>
            </a:r>
            <a:b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(Company’s Wise)</a:t>
            </a:r>
          </a:p>
        </p:txBody>
      </p:sp>
    </p:spTree>
    <p:extLst>
      <p:ext uri="{BB962C8B-B14F-4D97-AF65-F5344CB8AC3E}">
        <p14:creationId xmlns:p14="http://schemas.microsoft.com/office/powerpoint/2010/main" val="4950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4412</TotalTime>
  <Words>1044</Words>
  <Application>Microsoft Office PowerPoint</Application>
  <PresentationFormat>Widescreen</PresentationFormat>
  <Paragraphs>226</Paragraphs>
  <Slides>49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Constantia</vt:lpstr>
      <vt:lpstr>Wingdings</vt:lpstr>
      <vt:lpstr>Theme1</vt:lpstr>
      <vt:lpstr>Bug Bounty Hunting  for    Companies &amp; Researchers</vt:lpstr>
      <vt:lpstr>WHO AM I?</vt:lpstr>
      <vt:lpstr>WHO AM I?</vt:lpstr>
      <vt:lpstr>PowerPoint Presentation</vt:lpstr>
      <vt:lpstr>My Story</vt:lpstr>
      <vt:lpstr>What are Bug Bounty Programs?</vt:lpstr>
      <vt:lpstr>Bug bounty Programs (History) </vt:lpstr>
      <vt:lpstr>Why Bug Bounty Programs?</vt:lpstr>
      <vt:lpstr>Why Bug Bounty Programs? (Company’s Wise)</vt:lpstr>
      <vt:lpstr>Why Bug Bounty Programs? (Researcher’s Wise)</vt:lpstr>
      <vt:lpstr>Popular Bug Bounty Platforms</vt:lpstr>
      <vt:lpstr>PowerPoint Presentation</vt:lpstr>
      <vt:lpstr>Popular Bug Bounty Platforms Hacker One</vt:lpstr>
      <vt:lpstr>Popular Bug Bounty Platforms Synack</vt:lpstr>
      <vt:lpstr>Popular Bug Bounty Platforms Cobalt.IO</vt:lpstr>
      <vt:lpstr>Popular Bug Bounty Platforms ZeroCopter</vt:lpstr>
      <vt:lpstr>Self-Hosted Bug Bounty Program</vt:lpstr>
      <vt:lpstr>Tips &amp; Notes</vt:lpstr>
      <vt:lpstr>Tips &amp; Notes</vt:lpstr>
      <vt:lpstr>Tips &amp; Notes (for Companies)</vt:lpstr>
      <vt:lpstr>Tips &amp; Notes (for Companies)</vt:lpstr>
      <vt:lpstr>Tips &amp; Notes (for Companies)</vt:lpstr>
      <vt:lpstr>Tips for Companies  (After Establishing Bug Bounty Program)</vt:lpstr>
      <vt:lpstr>Bug Bounty Platforms Process</vt:lpstr>
      <vt:lpstr>What Happens after Starting Bug Bounty?</vt:lpstr>
      <vt:lpstr>PowerPoint Presentation</vt:lpstr>
      <vt:lpstr>Tips &amp; Notes</vt:lpstr>
      <vt:lpstr>Tips &amp; Notes (for Researchers)</vt:lpstr>
      <vt:lpstr>Common Pitfalls/Mistakes</vt:lpstr>
      <vt:lpstr>Common Pitfalls/Mistakes</vt:lpstr>
      <vt:lpstr>Common Pitfalls/Mistakes</vt:lpstr>
      <vt:lpstr>Common Pitfalls/Mistakes</vt:lpstr>
      <vt:lpstr>Common Pitfalls/Mistakes</vt:lpstr>
      <vt:lpstr>Common Pitfalls/Mistakes</vt:lpstr>
      <vt:lpstr>Common Pitfalls/Mistakes</vt:lpstr>
      <vt:lpstr>PowerPoint Presentation</vt:lpstr>
      <vt:lpstr>Cool Findings Target: SwissCom</vt:lpstr>
      <vt:lpstr>Cool Findings Target: SwissCom</vt:lpstr>
      <vt:lpstr>Cool Findings Target: Symantec</vt:lpstr>
      <vt:lpstr>Cool Findings Target: Symantec</vt:lpstr>
      <vt:lpstr>Cool Findings Target: Symantec</vt:lpstr>
      <vt:lpstr>Cool Findings Target: Symantec</vt:lpstr>
      <vt:lpstr>PowerPoint Presentation</vt:lpstr>
      <vt:lpstr>Cool Findings Target: Symantec</vt:lpstr>
      <vt:lpstr>InfoSec, Bug Hunting in Sudan &amp; the Middle East</vt:lpstr>
      <vt:lpstr>InfoSec, Bug Hunting in Sudan &amp; the Middle East</vt:lpstr>
      <vt:lpstr>InfoSec, Bug Hunting in Sudan &amp; the Middle East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 Bounty Hunting for Researchers</dc:title>
  <dc:creator>user</dc:creator>
  <cp:lastModifiedBy>mazen</cp:lastModifiedBy>
  <cp:revision>738</cp:revision>
  <dcterms:created xsi:type="dcterms:W3CDTF">2016-09-13T16:01:47Z</dcterms:created>
  <dcterms:modified xsi:type="dcterms:W3CDTF">2016-10-19T00:08:41Z</dcterms:modified>
</cp:coreProperties>
</file>